
<file path=[Content_Types].xml><?xml version="1.0" encoding="utf-8"?>
<Types xmlns="http://schemas.openxmlformats.org/package/2006/content-types">
  <Default Extension="docx" ContentType="application/vnd.openxmlformats-officedocument.wordprocessingml.documen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720" r:id="rId2"/>
  </p:sldMasterIdLst>
  <p:notesMasterIdLst>
    <p:notesMasterId r:id="rId21"/>
  </p:notesMasterIdLst>
  <p:sldIdLst>
    <p:sldId id="261" r:id="rId3"/>
    <p:sldId id="272" r:id="rId4"/>
    <p:sldId id="291" r:id="rId5"/>
    <p:sldId id="289" r:id="rId6"/>
    <p:sldId id="290" r:id="rId7"/>
    <p:sldId id="275" r:id="rId8"/>
    <p:sldId id="287" r:id="rId9"/>
    <p:sldId id="292" r:id="rId10"/>
    <p:sldId id="281" r:id="rId11"/>
    <p:sldId id="283" r:id="rId12"/>
    <p:sldId id="284" r:id="rId13"/>
    <p:sldId id="285" r:id="rId14"/>
    <p:sldId id="294" r:id="rId15"/>
    <p:sldId id="298" r:id="rId16"/>
    <p:sldId id="295" r:id="rId17"/>
    <p:sldId id="296" r:id="rId18"/>
    <p:sldId id="286" r:id="rId19"/>
    <p:sldId id="288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  <a:srgbClr val="C90F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769"/>
    <p:restoredTop sz="94638"/>
  </p:normalViewPr>
  <p:slideViewPr>
    <p:cSldViewPr snapToGrid="0">
      <p:cViewPr varScale="1">
        <p:scale>
          <a:sx n="128" d="100"/>
          <a:sy n="128" d="100"/>
        </p:scale>
        <p:origin x="28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6F302E-F685-EC43-A327-225390C20E91}" type="datetimeFigureOut">
              <a:rPr lang="en-US" smtClean="0"/>
              <a:t>12/7/23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4498F7-5B75-A54B-9C22-D15F5DA1F2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5647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4498F7-5B75-A54B-9C22-D15F5DA1F22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2539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4498F7-5B75-A54B-9C22-D15F5DA1F22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8071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4498F7-5B75-A54B-9C22-D15F5DA1F22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8431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8C83AEA-A202-D01A-CC57-800B10FCD804}"/>
              </a:ext>
            </a:extLst>
          </p:cNvPr>
          <p:cNvSpPr/>
          <p:nvPr userDrawn="1"/>
        </p:nvSpPr>
        <p:spPr>
          <a:xfrm>
            <a:off x="0" y="0"/>
            <a:ext cx="12192000" cy="804863"/>
          </a:xfrm>
          <a:prstGeom prst="rect">
            <a:avLst/>
          </a:prstGeom>
          <a:solidFill>
            <a:srgbClr val="C90F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noFill/>
            </a:endParaRPr>
          </a:p>
        </p:txBody>
      </p:sp>
      <p:pic>
        <p:nvPicPr>
          <p:cNvPr id="3" name="Picture 7">
            <a:extLst>
              <a:ext uri="{FF2B5EF4-FFF2-40B4-BE49-F238E27FC236}">
                <a16:creationId xmlns:a16="http://schemas.microsoft.com/office/drawing/2014/main" id="{8423B7A7-19B9-F201-4309-8A6323B2C53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3475" y="180975"/>
            <a:ext cx="1820863" cy="379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 Placeholder 12">
            <a:extLst>
              <a:ext uri="{FF2B5EF4-FFF2-40B4-BE49-F238E27FC236}">
                <a16:creationId xmlns:a16="http://schemas.microsoft.com/office/drawing/2014/main" id="{A8070D58-3F55-4879-C14F-4BCBFBB49E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57188" y="1183377"/>
            <a:ext cx="11487150" cy="516212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2000" b="1" i="0">
                <a:solidFill>
                  <a:srgbClr val="C00000"/>
                </a:solidFill>
                <a:latin typeface="Trebuchet MS" panose="020B070302020209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E3F0201F-BB07-4EFC-157E-788EEC66DF4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47249" y="1759848"/>
            <a:ext cx="11487150" cy="4442168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600">
                <a:latin typeface="Crimson Roman" panose="02000503000000000000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90455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ACE0461-30ED-4C8A-92E3-BDAC540A36E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90F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noFill/>
            </a:endParaRPr>
          </a:p>
        </p:txBody>
      </p:sp>
      <p:pic>
        <p:nvPicPr>
          <p:cNvPr id="3" name="Picture 7">
            <a:extLst>
              <a:ext uri="{FF2B5EF4-FFF2-40B4-BE49-F238E27FC236}">
                <a16:creationId xmlns:a16="http://schemas.microsoft.com/office/drawing/2014/main" id="{D6CC23DA-C76C-5FB2-92F0-B9E3AEC5EB2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4900" y="5751513"/>
            <a:ext cx="2997200" cy="62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28EE839E-937E-D5E4-9E3B-B24B835F036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2427554"/>
            <a:ext cx="12192000" cy="626204"/>
          </a:xfrm>
        </p:spPr>
        <p:txBody>
          <a:bodyPr>
            <a:noAutofit/>
          </a:bodyPr>
          <a:lstStyle>
            <a:lvl1pPr marL="0" indent="0" algn="ctr">
              <a:buNone/>
              <a:defRPr sz="3600">
                <a:solidFill>
                  <a:schemeClr val="bg1"/>
                </a:solidFill>
                <a:latin typeface="Trebuchet MS" panose="020B0703020202090204" pitchFamily="34" charset="0"/>
              </a:defRPr>
            </a:lvl1pPr>
          </a:lstStyle>
          <a:p>
            <a:pPr lvl="0"/>
            <a:r>
              <a:rPr lang="en-US" altLang="en-US"/>
              <a:t>Click to edit Master text styles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F9D021FB-B125-3E01-7331-624876EC04E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0" y="3238948"/>
            <a:ext cx="12191999" cy="626204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Crimson Roman" panose="02000503000000000000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611358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E802EB-D06F-DE0E-9442-D712B2BAA9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AF7920-07FC-994F-BE71-6B87BA93353C}" type="datetimeFigureOut">
              <a:rPr lang="en-US" smtClean="0"/>
              <a:t>12/7/23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17293C-72D8-CD83-0A33-980A8E015A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15D38E-A03A-6B68-1352-75E6CA3136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FE3C3-BB48-354C-AF0E-AA11B06355D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CC0A62A9-1EF5-5765-1BDE-0343EEA127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0" y="2427554"/>
            <a:ext cx="12192000" cy="626204"/>
          </a:xfrm>
        </p:spPr>
        <p:txBody>
          <a:bodyPr>
            <a:noAutofit/>
          </a:bodyPr>
          <a:lstStyle>
            <a:lvl1pPr marL="0" indent="0" algn="ctr">
              <a:buNone/>
              <a:defRPr sz="2800" b="1">
                <a:solidFill>
                  <a:srgbClr val="C00000"/>
                </a:solidFill>
                <a:latin typeface="Trebuchet MS" panose="020B0703020202090204" pitchFamily="34" charset="0"/>
              </a:defRPr>
            </a:lvl1pPr>
          </a:lstStyle>
          <a:p>
            <a:pPr lvl="0"/>
            <a:r>
              <a:rPr lang="en-US" altLang="en-US"/>
              <a:t>Click to edit Master text styles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159FBF8F-B710-D346-64B1-915FB631929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0" y="3238948"/>
            <a:ext cx="12191999" cy="626204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  <a:latin typeface="Crimson Roman" panose="02000503000000000000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064579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840153-891B-23D8-8761-6C92F9E1D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CFDD89-27C2-376F-5905-0FA70C4207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07084B-05CE-5C59-2397-9D4D0270AF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AF7920-07FC-994F-BE71-6B87BA93353C}" type="datetimeFigureOut">
              <a:rPr lang="en-US" smtClean="0"/>
              <a:t>12/7/23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D9C047-CEE3-94A8-62E8-3E0C6DE7F2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1BF4E3-5A76-AFF3-A3FF-18FF531F45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FE3C3-BB48-354C-AF0E-AA11B06355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8624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DD0498-0788-8567-67E4-37F258446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6F04C6-158B-3CEA-BB6F-D037792086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44E17B-A2B3-4A23-6756-7B3A9EB13C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800D2C-6886-4732-99B8-9B5BC77D5C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AF7920-07FC-994F-BE71-6B87BA93353C}" type="datetimeFigureOut">
              <a:rPr lang="en-US" smtClean="0"/>
              <a:t>12/7/23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182E17-20A7-7DF2-5B19-1E6175C99F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6997EC-F19F-5AB5-BC48-45DDB18B9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FE3C3-BB48-354C-AF0E-AA11B06355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71341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1321DE-ECC0-5C74-F903-03A6055BDC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71370"/>
            <a:ext cx="10515600" cy="504670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14F6CC-8538-34D7-1434-524C32E39F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410058-B67D-4199-9412-55EBE5774D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B34C0C7-5C5B-B77E-0C6A-94FC75C3946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E918B4-E3B2-BCBB-0D79-AEDB23A482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F822EBE-8ED9-1E55-F4A9-FFC566B56F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AF7920-07FC-994F-BE71-6B87BA93353C}" type="datetimeFigureOut">
              <a:rPr lang="en-US" smtClean="0"/>
              <a:t>12/7/23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DBEB2A9-32EF-368C-94A1-4F0773A2BC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89C13DA-48E5-8767-9B37-B269D2A5D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FE3C3-BB48-354C-AF0E-AA11B06355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38366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DF6AF1-B8C4-3BD2-2992-48F1A63C9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F8B04E3-9CC2-8FC3-F3FE-9E06059D2C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AF7920-07FC-994F-BE71-6B87BA93353C}" type="datetimeFigureOut">
              <a:rPr lang="en-US" smtClean="0"/>
              <a:t>12/7/23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5A1C53-96A3-415C-CA21-BA635CF6DA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006483-812E-00F4-206A-1570B0A16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FE3C3-BB48-354C-AF0E-AA11B06355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15330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54EB01-02CE-6DB4-2C13-AC0CA6002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5"/>
            <a:ext cx="3932237" cy="496229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8934BF-DE0E-D4B3-B39D-1AD3987466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217882"/>
            <a:ext cx="6172200" cy="4873625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3476FD-BE7B-287C-9531-45CBABC4A9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589049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9A4A00-8E95-4437-AFBF-47469110BA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AF7920-07FC-994F-BE71-6B87BA93353C}" type="datetimeFigureOut">
              <a:rPr lang="en-US" smtClean="0"/>
              <a:t>12/7/23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F91627-BB9B-CBC5-E65F-48F6812056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1A9839-877D-C08C-63D0-8D980DDF86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FE3C3-BB48-354C-AF0E-AA11B06355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6722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576C7CF-BFA6-919E-F692-544596FE0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AF7920-07FC-994F-BE71-6B87BA93353C}" type="datetimeFigureOut">
              <a:rPr lang="en-US" smtClean="0"/>
              <a:t>12/7/23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E169EAA-CCAC-54F6-9D26-419974E59D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481DAF-5375-1A48-FA55-6F1BAA5A9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FE3C3-BB48-354C-AF0E-AA11B06355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1374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12/7/23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12/7/23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12/7/23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7.xml"/><Relationship Id="rId9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12/7/23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44EB8B4-7037-E572-34AF-E886E4A7A5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68012"/>
            <a:ext cx="10515600" cy="5344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164E32-E849-2E92-F37D-838F4D10DB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244A1A-20BC-959C-6420-0B52490D311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AF7920-07FC-994F-BE71-6B87BA93353C}" type="datetimeFigureOut">
              <a:rPr lang="en-US" smtClean="0"/>
              <a:t>12/7/23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DC54AB-2AE2-3E27-B04D-33F690DF5B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734C0E-23A7-408B-1E60-186438D7B0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6FE3C3-BB48-354C-AF0E-AA11B06355D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F6B592-5997-61D6-CC44-60A44906C973}"/>
              </a:ext>
            </a:extLst>
          </p:cNvPr>
          <p:cNvSpPr/>
          <p:nvPr userDrawn="1"/>
        </p:nvSpPr>
        <p:spPr>
          <a:xfrm>
            <a:off x="0" y="5159"/>
            <a:ext cx="12192000" cy="804862"/>
          </a:xfrm>
          <a:prstGeom prst="rect">
            <a:avLst/>
          </a:prstGeom>
          <a:solidFill>
            <a:srgbClr val="C90F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noFill/>
            </a:endParaRPr>
          </a:p>
        </p:txBody>
      </p:sp>
      <p:pic>
        <p:nvPicPr>
          <p:cNvPr id="10" name="Picture 7">
            <a:extLst>
              <a:ext uri="{FF2B5EF4-FFF2-40B4-BE49-F238E27FC236}">
                <a16:creationId xmlns:a16="http://schemas.microsoft.com/office/drawing/2014/main" id="{EF0E3400-6FEE-E6AD-DCE6-54D9C7E7038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3475" y="180975"/>
            <a:ext cx="1820863" cy="379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51724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kern="1200">
          <a:solidFill>
            <a:srgbClr val="C00000"/>
          </a:solidFill>
          <a:latin typeface="Trebuchet MS" panose="020B070302020209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rimson Roman" panose="02000503000000000000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rimson Roman" panose="02000503000000000000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rimson Roman" panose="02000503000000000000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rimson Roman" panose="02000503000000000000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rimson Roman" panose="02000503000000000000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arxiv.org/pdf/2102.04306v1.pdf" TargetMode="Externa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package" Target="../embeddings/Microsoft_Word_Document.docx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4.emf"/><Relationship Id="rId5" Type="http://schemas.openxmlformats.org/officeDocument/2006/relationships/package" Target="../embeddings/Microsoft_Word_Document1.docx"/><Relationship Id="rId4" Type="http://schemas.openxmlformats.org/officeDocument/2006/relationships/image" Target="../media/image23.em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png"/><Relationship Id="rId5" Type="http://schemas.openxmlformats.org/officeDocument/2006/relationships/image" Target="../media/image4.png"/><Relationship Id="rId4" Type="http://schemas.openxmlformats.org/officeDocument/2006/relationships/image" Target="../media/image6.png"/><Relationship Id="rId9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34B3314-6666-72B1-A282-BE6D9FD542B5}"/>
              </a:ext>
            </a:extLst>
          </p:cNvPr>
          <p:cNvSpPr/>
          <p:nvPr/>
        </p:nvSpPr>
        <p:spPr>
          <a:xfrm>
            <a:off x="-428" y="0"/>
            <a:ext cx="12192000" cy="5622636"/>
          </a:xfrm>
          <a:prstGeom prst="rect">
            <a:avLst/>
          </a:prstGeom>
          <a:solidFill>
            <a:srgbClr val="C90F2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DF3595E-01E9-81F4-FED0-0924CFAD381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1769463"/>
            <a:ext cx="12192000" cy="626204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800">
                <a:latin typeface="Trebuchet MS"/>
              </a:rPr>
              <a:t>Transformers and CNNs for semantic segmentation of cracks</a:t>
            </a:r>
            <a:endParaRPr lang="en-US"/>
          </a:p>
          <a:p>
            <a:endParaRPr lang="en-US" sz="280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855308-4107-AB81-0B17-6E5C76AA404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0" y="2603948"/>
            <a:ext cx="12191999" cy="201165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latin typeface="Crimson Roman"/>
              </a:rPr>
              <a:t>Pooyan </a:t>
            </a:r>
            <a:r>
              <a:rPr lang="en-US" err="1">
                <a:latin typeface="Crimson Roman"/>
              </a:rPr>
              <a:t>Ghodrati</a:t>
            </a:r>
            <a:endParaRPr lang="en-US" err="1"/>
          </a:p>
          <a:p>
            <a:r>
              <a:rPr lang="en-US">
                <a:latin typeface="Crimson Roman"/>
              </a:rPr>
              <a:t>Sujitha Ravichandran</a:t>
            </a:r>
            <a:endParaRPr lang="en-US"/>
          </a:p>
          <a:p>
            <a:r>
              <a:rPr lang="en-US">
                <a:latin typeface="Crimson Roman"/>
              </a:rPr>
              <a:t>Sravan Josh Koka</a:t>
            </a:r>
          </a:p>
          <a:p>
            <a:r>
              <a:rPr lang="en-US">
                <a:latin typeface="Crimson Roman"/>
              </a:rPr>
              <a:t>Rakesh Kumar </a:t>
            </a:r>
            <a:r>
              <a:rPr lang="en-US" err="1">
                <a:latin typeface="Crimson Roman"/>
              </a:rPr>
              <a:t>Alasakani</a:t>
            </a:r>
            <a:endParaRPr lang="en-US" err="1"/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1088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89C4170-636B-4411-DDA1-3D072CC7BB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latin typeface="Trebuchet MS"/>
              </a:rPr>
              <a:t>Results - </a:t>
            </a:r>
            <a:r>
              <a:rPr lang="en-US" err="1">
                <a:latin typeface="Trebuchet MS"/>
              </a:rPr>
              <a:t>MaskFormer</a:t>
            </a:r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B31C9F-03F6-9DBD-4B4E-AC12148352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1250" y="1699589"/>
            <a:ext cx="6213088" cy="2969202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488B83-790E-9D2A-04B7-A20B6ACA628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85472" y="4813477"/>
            <a:ext cx="11487150" cy="1328280"/>
          </a:xfrm>
        </p:spPr>
        <p:txBody>
          <a:bodyPr/>
          <a:lstStyle/>
          <a:p>
            <a:r>
              <a:rPr lang="en-US"/>
              <a:t>Errors during training:</a:t>
            </a:r>
          </a:p>
          <a:p>
            <a:br>
              <a:rPr lang="en-US"/>
            </a:br>
            <a:endParaRPr lang="en-US"/>
          </a:p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BEFA063-F8CE-44DC-DDD8-4E2D9FFC40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460" y="1899836"/>
            <a:ext cx="5191790" cy="2768955"/>
          </a:xfrm>
          <a:prstGeom prst="rect">
            <a:avLst/>
          </a:prstGeom>
        </p:spPr>
      </p:pic>
      <p:sp>
        <p:nvSpPr>
          <p:cNvPr id="10" name="Rectangle 1">
            <a:extLst>
              <a:ext uri="{FF2B5EF4-FFF2-40B4-BE49-F238E27FC236}">
                <a16:creationId xmlns:a16="http://schemas.microsoft.com/office/drawing/2014/main" id="{FFA04675-E5AF-CF47-3864-B72BD6B11E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5472" y="5185003"/>
            <a:ext cx="10760149" cy="1309250"/>
          </a:xfrm>
          <a:prstGeom prst="rect">
            <a:avLst/>
          </a:prstGeom>
          <a:solidFill>
            <a:srgbClr val="F9FAF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260268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rgbClr val="4B5563"/>
                </a:solidFill>
                <a:effectLst/>
                <a:latin typeface="IBM Plex Mono" panose="020B0509050203000203" pitchFamily="49" charset="77"/>
                <a:ea typeface="Times New Roman" panose="02020603050405020304" pitchFamily="18" charset="0"/>
                <a:cs typeface="Courier New" panose="02070309020205020404" pitchFamily="49" charset="0"/>
              </a:rPr>
              <a:t>image_processor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4B5563"/>
                </a:solidFill>
                <a:effectLst/>
                <a:latin typeface="IBM Plex Mono" panose="020B0509050203000203" pitchFamily="49" charset="77"/>
                <a:ea typeface="Times New Roman" panose="02020603050405020304" pitchFamily="18" charset="0"/>
                <a:cs typeface="Courier New" panose="02070309020205020404" pitchFamily="49" charset="0"/>
              </a:rPr>
              <a:t> =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rgbClr val="4B5563"/>
                </a:solidFill>
                <a:effectLst/>
                <a:latin typeface="IBM Plex Mono" panose="020B0509050203000203" pitchFamily="49" charset="77"/>
                <a:ea typeface="Times New Roman" panose="02020603050405020304" pitchFamily="18" charset="0"/>
                <a:cs typeface="Courier New" panose="02070309020205020404" pitchFamily="49" charset="0"/>
              </a:rPr>
              <a:t>AutoImageProcessor.from_pretrained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4B5563"/>
                </a:solidFill>
                <a:effectLst/>
                <a:latin typeface="IBM Plex Mono" panose="020B0509050203000203" pitchFamily="49" charset="77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50A14F"/>
                </a:solidFill>
                <a:effectLst/>
                <a:latin typeface="IBM Plex Mono" panose="020B0509050203000203" pitchFamily="49" charset="77"/>
                <a:ea typeface="Times New Roman" panose="02020603050405020304" pitchFamily="18" charset="0"/>
                <a:cs typeface="Courier New" panose="02070309020205020404" pitchFamily="49" charset="0"/>
              </a:rPr>
              <a:t>"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rgbClr val="50A14F"/>
                </a:solidFill>
                <a:effectLst/>
                <a:latin typeface="IBM Plex Mono" panose="020B0509050203000203" pitchFamily="49" charset="77"/>
                <a:ea typeface="Times New Roman" panose="02020603050405020304" pitchFamily="18" charset="0"/>
                <a:cs typeface="Courier New" panose="02070309020205020404" pitchFamily="49" charset="0"/>
              </a:rPr>
              <a:t>facebook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50A14F"/>
                </a:solidFill>
                <a:effectLst/>
                <a:latin typeface="IBM Plex Mono" panose="020B0509050203000203" pitchFamily="49" charset="77"/>
                <a:ea typeface="Times New Roman" panose="02020603050405020304" pitchFamily="18" charset="0"/>
                <a:cs typeface="Courier New" panose="02070309020205020404" pitchFamily="49" charset="0"/>
              </a:rPr>
              <a:t>/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rgbClr val="50A14F"/>
                </a:solidFill>
                <a:effectLst/>
                <a:latin typeface="IBM Plex Mono" panose="020B0509050203000203" pitchFamily="49" charset="77"/>
                <a:ea typeface="Times New Roman" panose="02020603050405020304" pitchFamily="18" charset="0"/>
                <a:cs typeface="Courier New" panose="02070309020205020404" pitchFamily="49" charset="0"/>
              </a:rPr>
              <a:t>maskformer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50A14F"/>
                </a:solidFill>
                <a:effectLst/>
                <a:latin typeface="IBM Plex Mono" panose="020B0509050203000203" pitchFamily="49" charset="77"/>
                <a:ea typeface="Times New Roman" panose="02020603050405020304" pitchFamily="18" charset="0"/>
                <a:cs typeface="Courier New" panose="02070309020205020404" pitchFamily="49" charset="0"/>
              </a:rPr>
              <a:t>-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rgbClr val="50A14F"/>
                </a:solidFill>
                <a:effectLst/>
                <a:latin typeface="IBM Plex Mono" panose="020B0509050203000203" pitchFamily="49" charset="77"/>
                <a:ea typeface="Times New Roman" panose="02020603050405020304" pitchFamily="18" charset="0"/>
                <a:cs typeface="Courier New" panose="02070309020205020404" pitchFamily="49" charset="0"/>
              </a:rPr>
              <a:t>swin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50A14F"/>
                </a:solidFill>
                <a:effectLst/>
                <a:latin typeface="IBM Plex Mono" panose="020B0509050203000203" pitchFamily="49" charset="77"/>
                <a:ea typeface="Times New Roman" panose="02020603050405020304" pitchFamily="18" charset="0"/>
                <a:cs typeface="Courier New" panose="02070309020205020404" pitchFamily="49" charset="0"/>
              </a:rPr>
              <a:t>-base-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rgbClr val="50A14F"/>
                </a:solidFill>
                <a:effectLst/>
                <a:latin typeface="IBM Plex Mono" panose="020B0509050203000203" pitchFamily="49" charset="77"/>
                <a:ea typeface="Times New Roman" panose="02020603050405020304" pitchFamily="18" charset="0"/>
                <a:cs typeface="Courier New" panose="02070309020205020404" pitchFamily="49" charset="0"/>
              </a:rPr>
              <a:t>ade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50A14F"/>
                </a:solidFill>
                <a:effectLst/>
                <a:latin typeface="IBM Plex Mono" panose="020B0509050203000203" pitchFamily="49" charset="77"/>
                <a:ea typeface="Times New Roman" panose="02020603050405020304" pitchFamily="18" charset="0"/>
                <a:cs typeface="Courier New" panose="02070309020205020404" pitchFamily="49" charset="0"/>
              </a:rPr>
              <a:t>"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4B5563"/>
                </a:solidFill>
                <a:effectLst/>
                <a:latin typeface="IBM Plex Mono" panose="020B0509050203000203" pitchFamily="49" charset="77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endParaRPr kumimoji="0" lang="en-US" altLang="en-US" sz="1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4B5563"/>
                </a:solidFill>
                <a:effectLst/>
                <a:latin typeface="IBM Plex Mono" panose="020B0509050203000203" pitchFamily="49" charset="77"/>
                <a:ea typeface="Times New Roman" panose="02020603050405020304" pitchFamily="18" charset="0"/>
                <a:cs typeface="Courier New" panose="02070309020205020404" pitchFamily="49" charset="0"/>
              </a:rPr>
              <a:t>model =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rgbClr val="4B5563"/>
                </a:solidFill>
                <a:effectLst/>
                <a:latin typeface="IBM Plex Mono" panose="020B0509050203000203" pitchFamily="49" charset="77"/>
                <a:ea typeface="Times New Roman" panose="02020603050405020304" pitchFamily="18" charset="0"/>
                <a:cs typeface="Courier New" panose="02070309020205020404" pitchFamily="49" charset="0"/>
              </a:rPr>
              <a:t>MaskFormerForInstanceSegmentation.from_pretrained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4B5563"/>
                </a:solidFill>
                <a:effectLst/>
                <a:latin typeface="IBM Plex Mono" panose="020B0509050203000203" pitchFamily="49" charset="77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50A14F"/>
                </a:solidFill>
                <a:effectLst/>
                <a:latin typeface="IBM Plex Mono" panose="020B0509050203000203" pitchFamily="49" charset="77"/>
                <a:ea typeface="Times New Roman" panose="02020603050405020304" pitchFamily="18" charset="0"/>
                <a:cs typeface="Courier New" panose="02070309020205020404" pitchFamily="49" charset="0"/>
              </a:rPr>
              <a:t>"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rgbClr val="50A14F"/>
                </a:solidFill>
                <a:effectLst/>
                <a:latin typeface="IBM Plex Mono" panose="020B0509050203000203" pitchFamily="49" charset="77"/>
                <a:ea typeface="Times New Roman" panose="02020603050405020304" pitchFamily="18" charset="0"/>
                <a:cs typeface="Courier New" panose="02070309020205020404" pitchFamily="49" charset="0"/>
              </a:rPr>
              <a:t>facebook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50A14F"/>
                </a:solidFill>
                <a:effectLst/>
                <a:latin typeface="IBM Plex Mono" panose="020B0509050203000203" pitchFamily="49" charset="77"/>
                <a:ea typeface="Times New Roman" panose="02020603050405020304" pitchFamily="18" charset="0"/>
                <a:cs typeface="Courier New" panose="02070309020205020404" pitchFamily="49" charset="0"/>
              </a:rPr>
              <a:t>/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rgbClr val="50A14F"/>
                </a:solidFill>
                <a:effectLst/>
                <a:latin typeface="IBM Plex Mono" panose="020B0509050203000203" pitchFamily="49" charset="77"/>
                <a:ea typeface="Times New Roman" panose="02020603050405020304" pitchFamily="18" charset="0"/>
                <a:cs typeface="Courier New" panose="02070309020205020404" pitchFamily="49" charset="0"/>
              </a:rPr>
              <a:t>maskformer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50A14F"/>
                </a:solidFill>
                <a:effectLst/>
                <a:latin typeface="IBM Plex Mono" panose="020B0509050203000203" pitchFamily="49" charset="77"/>
                <a:ea typeface="Times New Roman" panose="02020603050405020304" pitchFamily="18" charset="0"/>
                <a:cs typeface="Courier New" panose="02070309020205020404" pitchFamily="49" charset="0"/>
              </a:rPr>
              <a:t>-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rgbClr val="50A14F"/>
                </a:solidFill>
                <a:effectLst/>
                <a:latin typeface="IBM Plex Mono" panose="020B0509050203000203" pitchFamily="49" charset="77"/>
                <a:ea typeface="Times New Roman" panose="02020603050405020304" pitchFamily="18" charset="0"/>
                <a:cs typeface="Courier New" panose="02070309020205020404" pitchFamily="49" charset="0"/>
              </a:rPr>
              <a:t>swin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50A14F"/>
                </a:solidFill>
                <a:effectLst/>
                <a:latin typeface="IBM Plex Mono" panose="020B0509050203000203" pitchFamily="49" charset="77"/>
                <a:ea typeface="Times New Roman" panose="02020603050405020304" pitchFamily="18" charset="0"/>
                <a:cs typeface="Courier New" panose="02070309020205020404" pitchFamily="49" charset="0"/>
              </a:rPr>
              <a:t>-base-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rgbClr val="50A14F"/>
                </a:solidFill>
                <a:effectLst/>
                <a:latin typeface="IBM Plex Mono" panose="020B0509050203000203" pitchFamily="49" charset="77"/>
                <a:ea typeface="Times New Roman" panose="02020603050405020304" pitchFamily="18" charset="0"/>
                <a:cs typeface="Courier New" panose="02070309020205020404" pitchFamily="49" charset="0"/>
              </a:rPr>
              <a:t>ade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50A14F"/>
                </a:solidFill>
                <a:effectLst/>
                <a:latin typeface="IBM Plex Mono" panose="020B0509050203000203" pitchFamily="49" charset="77"/>
                <a:ea typeface="Times New Roman" panose="02020603050405020304" pitchFamily="18" charset="0"/>
                <a:cs typeface="Courier New" panose="02070309020205020404" pitchFamily="49" charset="0"/>
              </a:rPr>
              <a:t>”)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endParaRPr kumimoji="0" lang="en-US" altLang="en-US" sz="1000" b="0" i="0" u="none" strike="noStrike" cap="none" normalizeH="0" baseline="0">
              <a:ln>
                <a:noFill/>
              </a:ln>
              <a:solidFill>
                <a:srgbClr val="4B5563"/>
              </a:solidFill>
              <a:effectLst/>
              <a:latin typeface="IBM Plex Mono" panose="020B0509050203000203" pitchFamily="49" charset="77"/>
              <a:ea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rgbClr val="4B5563"/>
                </a:solidFill>
                <a:effectLst/>
                <a:latin typeface="IBM Plex Mono" panose="020B0509050203000203" pitchFamily="49" charset="77"/>
                <a:ea typeface="Times New Roman" panose="02020603050405020304" pitchFamily="18" charset="0"/>
              </a:rPr>
              <a:t>predicted_semantic_map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4B5563"/>
                </a:solidFill>
                <a:effectLst/>
                <a:latin typeface="IBM Plex Mono" panose="020B0509050203000203" pitchFamily="49" charset="77"/>
                <a:ea typeface="Times New Roman" panose="02020603050405020304" pitchFamily="18" charset="0"/>
              </a:rPr>
              <a:t> =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rgbClr val="4B5563"/>
                </a:solidFill>
                <a:effectLst/>
                <a:latin typeface="IBM Plex Mono" panose="020B0509050203000203" pitchFamily="49" charset="77"/>
                <a:ea typeface="Times New Roman" panose="02020603050405020304" pitchFamily="18" charset="0"/>
              </a:rPr>
              <a:t>image_processor.post_process_semantic_segmentation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4B5563"/>
                </a:solidFill>
                <a:effectLst/>
                <a:latin typeface="IBM Plex Mono" panose="020B0509050203000203" pitchFamily="49" charset="77"/>
                <a:ea typeface="Times New Roman" panose="02020603050405020304" pitchFamily="18" charset="0"/>
              </a:rPr>
              <a:t>( outputs,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rgbClr val="4B5563"/>
                </a:solidFill>
                <a:effectLst/>
                <a:latin typeface="IBM Plex Mono" panose="020B0509050203000203" pitchFamily="49" charset="77"/>
                <a:ea typeface="Times New Roman" panose="02020603050405020304" pitchFamily="18" charset="0"/>
              </a:rPr>
              <a:t>target_sizes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4B5563"/>
                </a:solidFill>
                <a:effectLst/>
                <a:latin typeface="IBM Plex Mono" panose="020B0509050203000203" pitchFamily="49" charset="77"/>
                <a:ea typeface="Times New Roman" panose="02020603050405020304" pitchFamily="18" charset="0"/>
              </a:rPr>
              <a:t>=[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rgbClr val="4B5563"/>
                </a:solidFill>
                <a:effectLst/>
                <a:latin typeface="IBM Plex Mono" panose="020B0509050203000203" pitchFamily="49" charset="77"/>
                <a:ea typeface="Times New Roman" panose="02020603050405020304" pitchFamily="18" charset="0"/>
              </a:rPr>
              <a:t>image.size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4B5563"/>
                </a:solidFill>
                <a:effectLst/>
                <a:latin typeface="IBM Plex Mono" panose="020B0509050203000203" pitchFamily="49" charset="77"/>
                <a:ea typeface="Times New Roman" panose="02020603050405020304" pitchFamily="18" charset="0"/>
              </a:rPr>
              <a:t>[::-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986801"/>
                </a:solidFill>
                <a:effectLst/>
                <a:latin typeface="IBM Plex Mono" panose="020B0509050203000203" pitchFamily="49" charset="77"/>
                <a:ea typeface="Times New Roman" panose="02020603050405020304" pitchFamily="18" charset="0"/>
              </a:rPr>
              <a:t>1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4B5563"/>
                </a:solidFill>
                <a:effectLst/>
                <a:latin typeface="IBM Plex Mono" panose="020B0509050203000203" pitchFamily="49" charset="77"/>
                <a:ea typeface="Times New Roman" panose="02020603050405020304" pitchFamily="18" charset="0"/>
              </a:rPr>
              <a:t>]])[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986801"/>
                </a:solidFill>
                <a:effectLst/>
                <a:latin typeface="IBM Plex Mono" panose="020B0509050203000203" pitchFamily="49" charset="77"/>
                <a:ea typeface="Times New Roman" panose="02020603050405020304" pitchFamily="18" charset="0"/>
              </a:rPr>
              <a:t>0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4B5563"/>
                </a:solidFill>
                <a:effectLst/>
                <a:latin typeface="IBM Plex Mono" panose="020B0509050203000203" pitchFamily="49" charset="77"/>
                <a:ea typeface="Times New Roman" panose="02020603050405020304" pitchFamily="18" charset="0"/>
              </a:rPr>
              <a:t>]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13034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94C4811-E5EA-15D8-ABE8-B0BF8815B9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-12234893" y="1183377"/>
            <a:ext cx="1394244" cy="516212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/>
          </a:p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48453B-3FAD-9631-FCD4-8A340CECF4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-12230455" y="1731094"/>
            <a:ext cx="4916698" cy="1394168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sz="1800"/>
          </a:p>
          <a:p>
            <a:pPr marL="285750" indent="-285750">
              <a:buChar char="•"/>
            </a:pPr>
            <a:endParaRPr lang="en-US"/>
          </a:p>
          <a:p>
            <a:pPr marL="285750" indent="-285750">
              <a:buChar char="•"/>
            </a:pPr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64B0B2B-A37C-A360-D849-3B6DBD311854}"/>
              </a:ext>
            </a:extLst>
          </p:cNvPr>
          <p:cNvSpPr/>
          <p:nvPr/>
        </p:nvSpPr>
        <p:spPr>
          <a:xfrm>
            <a:off x="-428" y="0"/>
            <a:ext cx="12192000" cy="57727"/>
          </a:xfrm>
          <a:prstGeom prst="rect">
            <a:avLst/>
          </a:prstGeom>
          <a:solidFill>
            <a:srgbClr val="C90F2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1FE7E9FD-7ECC-4BF5-33D1-CAE2CF8292F6}"/>
              </a:ext>
            </a:extLst>
          </p:cNvPr>
          <p:cNvSpPr txBox="1">
            <a:spLocks/>
          </p:cNvSpPr>
          <p:nvPr/>
        </p:nvSpPr>
        <p:spPr>
          <a:xfrm>
            <a:off x="4606784" y="959480"/>
            <a:ext cx="2981255" cy="51621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i="0" kern="1200">
                <a:solidFill>
                  <a:srgbClr val="C00000"/>
                </a:solidFill>
                <a:latin typeface="Trebuchet MS" panose="020B070302020209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>
                <a:latin typeface="Trebuchet MS"/>
              </a:rPr>
              <a:t>Transformer model</a:t>
            </a:r>
            <a:endParaRPr lang="en-US" sz="2400"/>
          </a:p>
          <a:p>
            <a:endParaRPr lang="en-US"/>
          </a:p>
        </p:txBody>
      </p:sp>
      <p:sp>
        <p:nvSpPr>
          <p:cNvPr id="12" name="Text Placeholder 1">
            <a:extLst>
              <a:ext uri="{FF2B5EF4-FFF2-40B4-BE49-F238E27FC236}">
                <a16:creationId xmlns:a16="http://schemas.microsoft.com/office/drawing/2014/main" id="{D58A0531-16A5-1F2E-593F-D7B8921BE1B5}"/>
              </a:ext>
            </a:extLst>
          </p:cNvPr>
          <p:cNvSpPr txBox="1">
            <a:spLocks/>
          </p:cNvSpPr>
          <p:nvPr/>
        </p:nvSpPr>
        <p:spPr>
          <a:xfrm>
            <a:off x="401672" y="1438548"/>
            <a:ext cx="3404588" cy="49739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i="0" kern="1200">
                <a:solidFill>
                  <a:srgbClr val="C00000"/>
                </a:solidFill>
                <a:latin typeface="Trebuchet MS" panose="020B070302020209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err="1"/>
              <a:t>UNeTFormer</a:t>
            </a:r>
            <a:endParaRPr lang="en-US"/>
          </a:p>
        </p:txBody>
      </p:sp>
      <p:pic>
        <p:nvPicPr>
          <p:cNvPr id="6" name="Picture 5" descr="A diagram of a process&#10;&#10;Description automatically generated">
            <a:extLst>
              <a:ext uri="{FF2B5EF4-FFF2-40B4-BE49-F238E27FC236}">
                <a16:creationId xmlns:a16="http://schemas.microsoft.com/office/drawing/2014/main" id="{96988C1A-5112-F25F-2452-EBB12DBEBA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3102" y="1550330"/>
            <a:ext cx="6785280" cy="370219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11191AE-3127-B533-7034-38FA6E978F8D}"/>
              </a:ext>
            </a:extLst>
          </p:cNvPr>
          <p:cNvSpPr txBox="1"/>
          <p:nvPr/>
        </p:nvSpPr>
        <p:spPr>
          <a:xfrm>
            <a:off x="5907730" y="5098640"/>
            <a:ext cx="61137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err="1">
                <a:hlinkClick r:id="rId4"/>
              </a:rPr>
              <a:t>TransUNet</a:t>
            </a:r>
            <a:r>
              <a:rPr lang="en-US" sz="1400"/>
              <a:t>: Transformers Make Strong Encoders for Medical Image Segmentation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6383064-4F95-BAD1-FF62-5A9F66C800A3}"/>
              </a:ext>
            </a:extLst>
          </p:cNvPr>
          <p:cNvSpPr txBox="1">
            <a:spLocks/>
          </p:cNvSpPr>
          <p:nvPr/>
        </p:nvSpPr>
        <p:spPr>
          <a:xfrm>
            <a:off x="401672" y="2037886"/>
            <a:ext cx="4568063" cy="2557762"/>
          </a:xfrm>
          <a:prstGeom prst="rect">
            <a:avLst/>
          </a:prstGeom>
        </p:spPr>
        <p:txBody>
          <a:bodyPr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en-US" sz="2900">
                <a:solidFill>
                  <a:srgbClr val="000000"/>
                </a:solidFill>
                <a:latin typeface="Charis SIL"/>
              </a:rPr>
              <a:t> </a:t>
            </a:r>
            <a:r>
              <a:rPr lang="en-US" sz="2900" err="1">
                <a:solidFill>
                  <a:srgbClr val="000000"/>
                </a:solidFill>
                <a:latin typeface="Charis SIL"/>
              </a:rPr>
              <a:t>UNetFormer</a:t>
            </a:r>
            <a:r>
              <a:rPr lang="en-US" sz="2900">
                <a:solidFill>
                  <a:srgbClr val="000000"/>
                </a:solidFill>
                <a:latin typeface="Charis SIL"/>
              </a:rPr>
              <a:t>: A UNet-like transformer for efficient semantic segmentation of remote sensing urban scene imagery L Wang et al., 2022.</a:t>
            </a:r>
          </a:p>
          <a:p>
            <a:pPr marL="285750" indent="-285750"/>
            <a:endParaRPr lang="en-US" sz="1800" i="1">
              <a:solidFill>
                <a:srgbClr val="000000"/>
              </a:solidFill>
              <a:latin typeface="Charis SIL"/>
            </a:endParaRPr>
          </a:p>
          <a:p>
            <a:pPr marL="285750" indent="-285750"/>
            <a:r>
              <a:rPr lang="en-US">
                <a:solidFill>
                  <a:srgbClr val="000000"/>
                </a:solidFill>
                <a:latin typeface="Charis SIL"/>
              </a:rPr>
              <a:t>U-Net like Transformer with a CNN-based encoder and a Transformer based decoder </a:t>
            </a:r>
          </a:p>
          <a:p>
            <a:pPr marL="285750" indent="-285750"/>
            <a:endParaRPr lang="en-US">
              <a:solidFill>
                <a:srgbClr val="000000"/>
              </a:solidFill>
              <a:latin typeface="Charis SIL"/>
            </a:endParaRPr>
          </a:p>
          <a:p>
            <a:pPr marL="285750" indent="-285750"/>
            <a:r>
              <a:rPr lang="en-US">
                <a:solidFill>
                  <a:srgbClr val="000000"/>
                </a:solidFill>
                <a:latin typeface="Charis SIL"/>
              </a:rPr>
              <a:t>CNN </a:t>
            </a:r>
            <a:r>
              <a:rPr lang="en-US">
                <a:solidFill>
                  <a:srgbClr val="000000"/>
                </a:solidFill>
                <a:latin typeface="Charis SIL"/>
                <a:sym typeface="Wingdings" panose="05000000000000000000" pitchFamily="2" charset="2"/>
              </a:rPr>
              <a:t> Hierarchical Feature Representation  Local Property of convolutions </a:t>
            </a:r>
            <a:endParaRPr lang="en-US">
              <a:solidFill>
                <a:srgbClr val="000000"/>
              </a:solidFill>
              <a:latin typeface="Charis SIL"/>
            </a:endParaRPr>
          </a:p>
          <a:p>
            <a:pPr marL="285750" indent="-285750"/>
            <a:endParaRPr lang="en-US">
              <a:solidFill>
                <a:srgbClr val="000000"/>
              </a:solidFill>
              <a:latin typeface="Charis SIL"/>
            </a:endParaRPr>
          </a:p>
        </p:txBody>
      </p:sp>
      <p:graphicFrame>
        <p:nvGraphicFramePr>
          <p:cNvPr id="14" name="Table 8">
            <a:extLst>
              <a:ext uri="{FF2B5EF4-FFF2-40B4-BE49-F238E27FC236}">
                <a16:creationId xmlns:a16="http://schemas.microsoft.com/office/drawing/2014/main" id="{129DA99D-B882-5F82-0DB0-29E081FA09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4983969"/>
              </p:ext>
            </p:extLst>
          </p:nvPr>
        </p:nvGraphicFramePr>
        <p:xfrm>
          <a:off x="512076" y="5569967"/>
          <a:ext cx="11131550" cy="670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74616">
                  <a:extLst>
                    <a:ext uri="{9D8B030D-6E8A-4147-A177-3AD203B41FA5}">
                      <a16:colId xmlns:a16="http://schemas.microsoft.com/office/drawing/2014/main" val="1351826772"/>
                    </a:ext>
                  </a:extLst>
                </a:gridCol>
                <a:gridCol w="2715265">
                  <a:extLst>
                    <a:ext uri="{9D8B030D-6E8A-4147-A177-3AD203B41FA5}">
                      <a16:colId xmlns:a16="http://schemas.microsoft.com/office/drawing/2014/main" val="1284713952"/>
                    </a:ext>
                  </a:extLst>
                </a:gridCol>
                <a:gridCol w="3041669">
                  <a:extLst>
                    <a:ext uri="{9D8B030D-6E8A-4147-A177-3AD203B41FA5}">
                      <a16:colId xmlns:a16="http://schemas.microsoft.com/office/drawing/2014/main" val="3614341349"/>
                    </a:ext>
                  </a:extLst>
                </a:gridCol>
              </a:tblGrid>
              <a:tr h="311345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Model/parameters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U_Net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err="1"/>
                        <a:t>UNETFormer</a:t>
                      </a:r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1279008"/>
                  </a:ext>
                </a:extLst>
              </a:tr>
              <a:tr h="311345">
                <a:tc>
                  <a:txBody>
                    <a:bodyPr/>
                    <a:lstStyle/>
                    <a:p>
                      <a:pPr marL="0" indent="0" algn="ctr" defTabSz="1219140" rtl="0" eaLnBrk="1" latinLnBrk="0" hangingPunct="1">
                        <a:spcBef>
                          <a:spcPts val="12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en-US" sz="1600" b="0" kern="1200" noProof="0">
                          <a:solidFill>
                            <a:srgbClr val="000000"/>
                          </a:solidFill>
                          <a:latin typeface="Charis SIL"/>
                          <a:ea typeface="+mn-ea"/>
                          <a:cs typeface="+mn-cs"/>
                        </a:rPr>
                        <a:t>total  trainable parameters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1219140" rtl="0" eaLnBrk="1" latinLnBrk="0" hangingPunct="1">
                        <a:spcBef>
                          <a:spcPts val="12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en-US" sz="1600" b="0" kern="1200" noProof="0">
                          <a:solidFill>
                            <a:srgbClr val="000000"/>
                          </a:solidFill>
                          <a:latin typeface="Charis SIL"/>
                          <a:ea typeface="+mn-ea"/>
                          <a:cs typeface="+mn-cs"/>
                        </a:rPr>
                        <a:t>34,527,041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219140" rtl="0" eaLnBrk="1" fontAlgn="auto" latinLnBrk="0" hangingPunct="1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600" b="0" kern="1200" noProof="0">
                          <a:solidFill>
                            <a:srgbClr val="000000"/>
                          </a:solidFill>
                          <a:latin typeface="Charis SIL"/>
                          <a:ea typeface="+mn-ea"/>
                          <a:cs typeface="+mn-cs"/>
                        </a:rPr>
                        <a:t>36,171,242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03685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728719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6BAA73E-3E10-50FD-A1E0-41DE1EDCA15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err="1"/>
              <a:t>UNeTFormer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0348B7-8E95-C0B8-0261-C06A360D4E6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57188" y="4266589"/>
            <a:ext cx="3755415" cy="2137325"/>
          </a:xfrm>
        </p:spPr>
        <p:txBody>
          <a:bodyPr>
            <a:normAutofit/>
          </a:bodyPr>
          <a:lstStyle/>
          <a:p>
            <a:pPr algn="just"/>
            <a:r>
              <a:rPr lang="en-US"/>
              <a:t>The cracks/labels are quite complicated to detect.  </a:t>
            </a:r>
          </a:p>
          <a:p>
            <a:pPr algn="just"/>
            <a:r>
              <a:rPr lang="en-US"/>
              <a:t>Model generally considers the structures like pillars or roof as damages. </a:t>
            </a:r>
          </a:p>
          <a:p>
            <a:pPr algn="just"/>
            <a:r>
              <a:rPr lang="en-US"/>
              <a:t>Tried the model in two different architectures. 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158F80E1-B4FA-3A2B-DC3A-D3BDCE66AA6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41847646"/>
              </p:ext>
            </p:extLst>
          </p:nvPr>
        </p:nvGraphicFramePr>
        <p:xfrm>
          <a:off x="4590754" y="6443231"/>
          <a:ext cx="7208838" cy="141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3" imgW="9144000" imgH="177800" progId="Word.Document.12">
                  <p:embed/>
                </p:oleObj>
              </mc:Choice>
              <mc:Fallback>
                <p:oleObj name="Document" r:id="rId3" imgW="9144000" imgH="177800" progId="Word.Document.12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158F80E1-B4FA-3A2B-DC3A-D3BDCE66AA6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590754" y="6443231"/>
                        <a:ext cx="7208838" cy="1412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F33F7427-BF20-FEB4-E22A-0789E7B9DF8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50127313"/>
              </p:ext>
            </p:extLst>
          </p:nvPr>
        </p:nvGraphicFramePr>
        <p:xfrm>
          <a:off x="4539735" y="3804138"/>
          <a:ext cx="7208838" cy="141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5" imgW="9144000" imgH="177800" progId="Word.Document.12">
                  <p:embed/>
                </p:oleObj>
              </mc:Choice>
              <mc:Fallback>
                <p:oleObj name="Document" r:id="rId5" imgW="9144000" imgH="177800" progId="Word.Document.12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F33F7427-BF20-FEB4-E22A-0789E7B9DF8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539735" y="3804138"/>
                        <a:ext cx="7208838" cy="1412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8C165CE2-A3FB-B1AD-0923-CE6D7D3FC1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59205" y="3986733"/>
            <a:ext cx="7440387" cy="24171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2CABF57-58DD-6693-1597-CE1615B579A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74981" y="1426530"/>
            <a:ext cx="7208838" cy="2341957"/>
          </a:xfrm>
          <a:prstGeom prst="rect">
            <a:avLst/>
          </a:prstGeom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F51CA6EC-2B84-A182-6318-2C59705272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002570"/>
              </p:ext>
            </p:extLst>
          </p:nvPr>
        </p:nvGraphicFramePr>
        <p:xfrm>
          <a:off x="357188" y="1823454"/>
          <a:ext cx="3957275" cy="22479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050">
                  <a:extLst>
                    <a:ext uri="{9D8B030D-6E8A-4147-A177-3AD203B41FA5}">
                      <a16:colId xmlns:a16="http://schemas.microsoft.com/office/drawing/2014/main" val="3935133885"/>
                    </a:ext>
                  </a:extLst>
                </a:gridCol>
                <a:gridCol w="1383559">
                  <a:extLst>
                    <a:ext uri="{9D8B030D-6E8A-4147-A177-3AD203B41FA5}">
                      <a16:colId xmlns:a16="http://schemas.microsoft.com/office/drawing/2014/main" val="562855374"/>
                    </a:ext>
                  </a:extLst>
                </a:gridCol>
                <a:gridCol w="975905">
                  <a:extLst>
                    <a:ext uri="{9D8B030D-6E8A-4147-A177-3AD203B41FA5}">
                      <a16:colId xmlns:a16="http://schemas.microsoft.com/office/drawing/2014/main" val="3118261753"/>
                    </a:ext>
                  </a:extLst>
                </a:gridCol>
                <a:gridCol w="874761">
                  <a:extLst>
                    <a:ext uri="{9D8B030D-6E8A-4147-A177-3AD203B41FA5}">
                      <a16:colId xmlns:a16="http://schemas.microsoft.com/office/drawing/2014/main" val="1807513875"/>
                    </a:ext>
                  </a:extLst>
                </a:gridCol>
              </a:tblGrid>
              <a:tr h="804730"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ysClr val="windowText" lastClr="000000"/>
                          </a:solidFill>
                        </a:rPr>
                        <a:t>trial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ysClr val="windowText" lastClr="000000"/>
                          </a:solidFill>
                        </a:rPr>
                        <a:t>Decoder dimensions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ysClr val="windowText" lastClr="000000"/>
                          </a:solidFill>
                        </a:rPr>
                        <a:t>epochs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ysClr val="windowText" lastClr="000000"/>
                          </a:solidFill>
                        </a:rPr>
                        <a:t> MIoU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7503460"/>
                  </a:ext>
                </a:extLst>
              </a:tr>
              <a:tr h="848956"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ysClr val="windowText" lastClr="000000"/>
                          </a:solidFill>
                        </a:rPr>
                        <a:t>64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ysClr val="windowText" lastClr="000000"/>
                          </a:solidFill>
                        </a:rPr>
                        <a:t>100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0.45 (coarse)</a:t>
                      </a:r>
                      <a:endParaRPr lang="en-US" sz="160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7305867"/>
                  </a:ext>
                </a:extLst>
              </a:tr>
              <a:tr h="594269"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ysClr val="windowText" lastClr="000000"/>
                          </a:solidFill>
                        </a:rPr>
                        <a:t>2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ysClr val="windowText" lastClr="000000"/>
                          </a:solidFill>
                        </a:rPr>
                        <a:t>128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ysClr val="windowText" lastClr="000000"/>
                          </a:solidFill>
                        </a:rPr>
                        <a:t>20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ysClr val="windowText" lastClr="000000"/>
                          </a:solidFill>
                        </a:rPr>
                        <a:t>0.35</a:t>
                      </a:r>
                    </a:p>
                    <a:p>
                      <a:r>
                        <a:rPr lang="en-US" sz="1600">
                          <a:solidFill>
                            <a:sysClr val="windowText" lastClr="000000"/>
                          </a:solidFill>
                        </a:rPr>
                        <a:t>(fine)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72689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662070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B1179AE-07D1-BB8A-FF0A-9B3748CCA7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err="1"/>
              <a:t>UNetFormer</a:t>
            </a:r>
            <a:r>
              <a:rPr lang="en-US"/>
              <a:t> - </a:t>
            </a:r>
            <a:r>
              <a:rPr lang="en-US" err="1"/>
              <a:t>CoarseDamage</a:t>
            </a:r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C620725-572C-F2F1-DBE0-2AE0EB50CF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446" y="2397081"/>
            <a:ext cx="10360222" cy="336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4828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1A38D6A-84AB-31D5-805E-C2A12231856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err="1"/>
              <a:t>UNetFormer</a:t>
            </a:r>
            <a:r>
              <a:rPr lang="en-US"/>
              <a:t> - </a:t>
            </a:r>
            <a:r>
              <a:rPr lang="en-US" err="1"/>
              <a:t>CoarseDamage</a:t>
            </a:r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1046F1-049F-AF53-1E71-09BF809FEF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725" y="2110153"/>
            <a:ext cx="10971881" cy="3564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7858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3B42586-4905-CB46-16BE-C81A57ABD02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err="1"/>
              <a:t>UNetFormer</a:t>
            </a:r>
            <a:r>
              <a:rPr lang="en-US"/>
              <a:t> - </a:t>
            </a:r>
            <a:r>
              <a:rPr lang="en-US" err="1"/>
              <a:t>FineDamage</a:t>
            </a:r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242B0B-C8AB-905F-8DCC-CA327B026F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725" y="2017023"/>
            <a:ext cx="1125855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5851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5AB1441-C9F5-2866-8ED7-1BF67CC7C38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err="1"/>
              <a:t>UNetFormer</a:t>
            </a:r>
            <a:r>
              <a:rPr lang="en-US"/>
              <a:t> - </a:t>
            </a:r>
            <a:r>
              <a:rPr lang="en-US" err="1"/>
              <a:t>FineDamage</a:t>
            </a:r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0B52B0-2E30-63CD-8336-C55CABC550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0825" y="1570634"/>
            <a:ext cx="7790350" cy="25308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E239A72-F70C-B01C-91F9-2CED335723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0825" y="4101509"/>
            <a:ext cx="7790351" cy="2530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0602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EFE0821-5120-FFD1-86F4-CACAA458580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Conclusion and Future Scope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752029-3598-7E69-CFA6-1F1C77139C6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05188" y="1742318"/>
            <a:ext cx="9122962" cy="2192966"/>
          </a:xfrm>
        </p:spPr>
        <p:txBody>
          <a:bodyPr>
            <a:normAutofit fontScale="77500" lnSpcReduction="2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data labels are imbalanced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Produced good results for coarse damage semantic segmentation using deeplabv3 semantic segmentation model </a:t>
            </a:r>
            <a:r>
              <a:rPr lang="en-US"/>
              <a:t>and Transformers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Unsuccessful attempt to get the transformer models working on the Linux environment. (</a:t>
            </a:r>
            <a:r>
              <a:rPr lang="en-US" err="1"/>
              <a:t>DiNAT</a:t>
            </a:r>
            <a:r>
              <a:rPr lang="en-US"/>
              <a:t>, </a:t>
            </a:r>
            <a:r>
              <a:rPr lang="en-US" err="1"/>
              <a:t>SwinTransformer</a:t>
            </a:r>
            <a:r>
              <a:rPr lang="en-US"/>
              <a:t>, </a:t>
            </a:r>
            <a:r>
              <a:rPr lang="en-US" err="1"/>
              <a:t>OnePeace</a:t>
            </a:r>
            <a:r>
              <a:rPr lang="en-US"/>
              <a:t>, Segformer)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Very limited research in the field of fine damage segmentation made it hard to pick better performing models.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Majority of the best performing general models needed Linux environment, </a:t>
            </a:r>
            <a:r>
              <a:rPr lang="en-US"/>
              <a:t>and further </a:t>
            </a:r>
            <a:r>
              <a:rPr lang="en-US" dirty="0"/>
              <a:t>large sizes of these models has not allowed much exploration.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 further implementations, better training implementations could be followed. Explore larger models without memory issues and oversampling the </a:t>
            </a:r>
            <a:r>
              <a:rPr lang="en-US"/>
              <a:t>low-class</a:t>
            </a:r>
            <a:r>
              <a:rPr lang="en-US" dirty="0"/>
              <a:t> images</a:t>
            </a:r>
            <a:r>
              <a:rPr lang="en-US"/>
              <a:t>.</a:t>
            </a:r>
            <a:endParaRPr 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ADD09E57-53F0-032E-42BD-6B06179449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444" y="3876830"/>
            <a:ext cx="4057644" cy="2887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utoShape 6">
            <a:extLst>
              <a:ext uri="{FF2B5EF4-FFF2-40B4-BE49-F238E27FC236}">
                <a16:creationId xmlns:a16="http://schemas.microsoft.com/office/drawing/2014/main" id="{67FAC85E-22C3-9EDA-3FBE-877B25C7F5D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7" descr="A graph with blue bars&#10;&#10;Description automatically generated">
            <a:extLst>
              <a:ext uri="{FF2B5EF4-FFF2-40B4-BE49-F238E27FC236}">
                <a16:creationId xmlns:a16="http://schemas.microsoft.com/office/drawing/2014/main" id="{03DE8829-F7F8-2B27-40EC-80C19332E6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7088" y="3782800"/>
            <a:ext cx="5096051" cy="30752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902A45F-687F-ED0A-67A8-B4B00F165A29}"/>
              </a:ext>
            </a:extLst>
          </p:cNvPr>
          <p:cNvSpPr/>
          <p:nvPr/>
        </p:nvSpPr>
        <p:spPr>
          <a:xfrm>
            <a:off x="-428" y="592667"/>
            <a:ext cx="12192000" cy="161208"/>
          </a:xfrm>
          <a:prstGeom prst="rect">
            <a:avLst/>
          </a:prstGeom>
          <a:solidFill>
            <a:srgbClr val="C90F2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0903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2FD8A61-DAFF-7E78-14B8-40E62C62AF98}"/>
              </a:ext>
            </a:extLst>
          </p:cNvPr>
          <p:cNvSpPr/>
          <p:nvPr/>
        </p:nvSpPr>
        <p:spPr>
          <a:xfrm>
            <a:off x="-428" y="555037"/>
            <a:ext cx="12192000" cy="6304245"/>
          </a:xfrm>
          <a:prstGeom prst="rect">
            <a:avLst/>
          </a:prstGeom>
          <a:solidFill>
            <a:srgbClr val="C90F2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B481FB-5B16-199F-BC12-1CC11A84A2E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57188" y="4485377"/>
            <a:ext cx="5080706" cy="109006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000">
                <a:solidFill>
                  <a:schemeClr val="bg1"/>
                </a:solidFill>
                <a:latin typeface="Trebuchet MS"/>
              </a:rPr>
              <a:t>THANK YOU</a:t>
            </a:r>
            <a:endParaRPr lang="en-US" sz="5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460390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94C4811-E5EA-15D8-ABE8-B0BF8815B9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42811" y="1183377"/>
            <a:ext cx="1394244" cy="51621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latin typeface="Trebuchet MS"/>
              </a:rPr>
              <a:t>Dataset:</a:t>
            </a:r>
            <a:endParaRPr lang="en-US"/>
          </a:p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48453B-3FAD-9631-FCD4-8A340CECF4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47249" y="1712280"/>
            <a:ext cx="4916698" cy="2024463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285750" indent="-285750">
              <a:buChar char="•"/>
            </a:pPr>
            <a:r>
              <a:rPr lang="en-US" sz="1800" dirty="0">
                <a:latin typeface="Crimson Roman"/>
              </a:rPr>
              <a:t>1119 images</a:t>
            </a:r>
          </a:p>
          <a:p>
            <a:pPr marL="285750" indent="-285750">
              <a:buChar char="•"/>
            </a:pPr>
            <a:r>
              <a:rPr lang="en-US" sz="1800" dirty="0">
                <a:latin typeface="Crimson Roman"/>
              </a:rPr>
              <a:t>2 annotations – Fine Damage, Coarse Damage</a:t>
            </a:r>
          </a:p>
          <a:p>
            <a:pPr marL="285750" indent="-285750">
              <a:buChar char="•"/>
            </a:pPr>
            <a:r>
              <a:rPr lang="en-US" sz="1800" dirty="0">
                <a:latin typeface="Crimson Roman"/>
              </a:rPr>
              <a:t>Including vertical and horizontal images</a:t>
            </a:r>
            <a:endParaRPr lang="en-US" sz="1800" dirty="0"/>
          </a:p>
          <a:p>
            <a:pPr marL="285750" indent="-285750">
              <a:buChar char="•"/>
            </a:pPr>
            <a:r>
              <a:rPr lang="en-US" sz="1800" dirty="0">
                <a:latin typeface="Crimson Roman"/>
              </a:rPr>
              <a:t>1360 × 2048 pixels </a:t>
            </a:r>
            <a:endParaRPr lang="en-US" sz="1800" dirty="0"/>
          </a:p>
          <a:p>
            <a:pPr marL="285750" indent="-285750">
              <a:buChar char="•"/>
            </a:pPr>
            <a:endParaRPr lang="en-US" sz="20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64B0B2B-A37C-A360-D849-3B6DBD311854}"/>
              </a:ext>
            </a:extLst>
          </p:cNvPr>
          <p:cNvSpPr/>
          <p:nvPr/>
        </p:nvSpPr>
        <p:spPr>
          <a:xfrm>
            <a:off x="-428" y="0"/>
            <a:ext cx="12192000" cy="57727"/>
          </a:xfrm>
          <a:prstGeom prst="rect">
            <a:avLst/>
          </a:prstGeom>
          <a:solidFill>
            <a:srgbClr val="C90F2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06E5479C-AFCC-C48D-F958-EBE4363E6D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2390823"/>
              </p:ext>
            </p:extLst>
          </p:nvPr>
        </p:nvGraphicFramePr>
        <p:xfrm>
          <a:off x="431135" y="3845367"/>
          <a:ext cx="2819400" cy="269557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47800">
                  <a:extLst>
                    <a:ext uri="{9D8B030D-6E8A-4147-A177-3AD203B41FA5}">
                      <a16:colId xmlns:a16="http://schemas.microsoft.com/office/drawing/2014/main" val="961332036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3941112317"/>
                    </a:ext>
                  </a:extLst>
                </a:gridCol>
              </a:tblGrid>
              <a:tr h="295275">
                <a:tc grid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 panose="02020603050405020304" pitchFamily="18" charset="0"/>
                          <a:cs typeface="Arial"/>
                        </a:rPr>
                        <a:t>Fine damage</a:t>
                      </a:r>
                      <a:endParaRPr lang="en-US" sz="1200">
                        <a:effectLst/>
                        <a:latin typeface="Times New Roman"/>
                        <a:ea typeface="DengXian" panose="02010600030101010101" pitchFamily="2" charset="-122"/>
                        <a:cs typeface="Ari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3328609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 panose="02020603050405020304" pitchFamily="18" charset="0"/>
                          <a:cs typeface="Arial"/>
                        </a:rPr>
                        <a:t>   Feature</a:t>
                      </a:r>
                      <a:endParaRPr lang="en-US" sz="1200">
                        <a:effectLst/>
                        <a:latin typeface="Times New Roman"/>
                        <a:ea typeface="DengXian" panose="02010600030101010101" pitchFamily="2" charset="-122"/>
                        <a:cs typeface="Ari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 panose="02020603050405020304" pitchFamily="18" charset="0"/>
                          <a:cs typeface="Arial"/>
                        </a:rPr>
                        <a:t>Color</a:t>
                      </a:r>
                      <a:endParaRPr lang="en-US" sz="1200">
                        <a:effectLst/>
                        <a:latin typeface="Times New Roman"/>
                        <a:ea typeface="DengXian" panose="02010600030101010101" pitchFamily="2" charset="-122"/>
                        <a:cs typeface="Ari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6159527"/>
                  </a:ext>
                </a:extLst>
              </a:tr>
              <a:tr h="31432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 panose="02020603050405020304" pitchFamily="18" charset="0"/>
                          <a:cs typeface="Arial"/>
                        </a:rPr>
                        <a:t>No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imes New Roman"/>
                        <a:ea typeface="DengXian"/>
                        <a:cs typeface="Ari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FFFFFF"/>
                          </a:solidFill>
                          <a:effectLst/>
                          <a:latin typeface="Times New Roman"/>
                          <a:ea typeface="Times New Roman" panose="02020603050405020304" pitchFamily="18" charset="0"/>
                          <a:cs typeface="Arial"/>
                        </a:rPr>
                        <a:t>Black</a:t>
                      </a:r>
                      <a:endParaRPr lang="en-US" sz="1200">
                        <a:effectLst/>
                        <a:latin typeface="Times New Roman"/>
                        <a:ea typeface="DengXian" panose="02010600030101010101" pitchFamily="2" charset="-122"/>
                        <a:cs typeface="Ari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880310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 panose="02020603050405020304" pitchFamily="18" charset="0"/>
                          <a:cs typeface="Arial"/>
                        </a:rPr>
                        <a:t>Scratches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imes New Roman"/>
                        <a:ea typeface="DengXian"/>
                        <a:cs typeface="Ari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 panose="02020603050405020304" pitchFamily="18" charset="0"/>
                          <a:cs typeface="Arial"/>
                        </a:rPr>
                        <a:t>Red</a:t>
                      </a:r>
                      <a:endParaRPr lang="en-US" sz="1200">
                        <a:effectLst/>
                        <a:latin typeface="Times New Roman"/>
                        <a:ea typeface="DengXian" panose="02010600030101010101" pitchFamily="2" charset="-122"/>
                        <a:cs typeface="Ari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1428053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 panose="02020603050405020304" pitchFamily="18" charset="0"/>
                          <a:cs typeface="Arial"/>
                        </a:rPr>
                        <a:t>Grooves/Joints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imes New Roman"/>
                        <a:ea typeface="DengXian"/>
                        <a:cs typeface="Ari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 panose="02020603050405020304" pitchFamily="18" charset="0"/>
                          <a:cs typeface="Arial"/>
                        </a:rPr>
                        <a:t>Green</a:t>
                      </a:r>
                      <a:endParaRPr lang="en-US" sz="1200">
                        <a:effectLst/>
                        <a:latin typeface="Times New Roman"/>
                        <a:ea typeface="DengXian" panose="02010600030101010101" pitchFamily="2" charset="-122"/>
                        <a:cs typeface="Ari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813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9808648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 panose="02020603050405020304" pitchFamily="18" charset="0"/>
                          <a:cs typeface="Arial"/>
                        </a:rPr>
                        <a:t>Cables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imes New Roman"/>
                        <a:ea typeface="DengXian"/>
                        <a:cs typeface="Ari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/>
                          <a:ea typeface="Times New Roman" panose="02020603050405020304" pitchFamily="18" charset="0"/>
                          <a:cs typeface="Arial"/>
                        </a:rPr>
                        <a:t>White</a:t>
                      </a:r>
                      <a:endParaRPr lang="en-US" sz="1200">
                        <a:effectLst/>
                        <a:latin typeface="Times New Roman"/>
                        <a:ea typeface="DengXian" panose="02010600030101010101" pitchFamily="2" charset="-122"/>
                        <a:cs typeface="Ari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907333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 panose="02020603050405020304" pitchFamily="18" charset="0"/>
                          <a:cs typeface="Arial"/>
                        </a:rPr>
                        <a:t>Filled Cracks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imes New Roman"/>
                        <a:ea typeface="DengXian"/>
                        <a:cs typeface="Ari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 panose="02020603050405020304" pitchFamily="18" charset="0"/>
                          <a:cs typeface="Arial"/>
                        </a:rPr>
                        <a:t>Light grey</a:t>
                      </a:r>
                      <a:endParaRPr lang="en-US" sz="1200">
                        <a:effectLst/>
                        <a:latin typeface="Times New Roman"/>
                        <a:ea typeface="DengXian" panose="02010600030101010101" pitchFamily="2" charset="-122"/>
                        <a:cs typeface="Ari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2364525"/>
                  </a:ext>
                </a:extLst>
              </a:tr>
              <a:tr h="31432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 panose="02020603050405020304" pitchFamily="18" charset="0"/>
                          <a:cs typeface="Arial"/>
                        </a:rPr>
                        <a:t>Cracks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imes New Roman"/>
                        <a:ea typeface="DengXian"/>
                        <a:cs typeface="Ari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 panose="02020603050405020304" pitchFamily="18" charset="0"/>
                          <a:cs typeface="Arial"/>
                        </a:rPr>
                        <a:t>Red</a:t>
                      </a:r>
                      <a:endParaRPr lang="en-US" sz="1200">
                        <a:effectLst/>
                        <a:latin typeface="Times New Roman"/>
                        <a:ea typeface="DengXian" panose="02010600030101010101" pitchFamily="2" charset="-122"/>
                        <a:cs typeface="Ari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1569248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 panose="02020603050405020304" pitchFamily="18" charset="0"/>
                          <a:cs typeface="Arial"/>
                        </a:rPr>
                        <a:t>Exposed Rebar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imes New Roman"/>
                        <a:ea typeface="DengXian"/>
                        <a:cs typeface="Ari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 panose="02020603050405020304" pitchFamily="18" charset="0"/>
                          <a:cs typeface="Arial"/>
                        </a:rPr>
                        <a:t>Orange</a:t>
                      </a:r>
                      <a:endParaRPr lang="en-US" sz="1200">
                        <a:effectLst/>
                        <a:latin typeface="Times New Roman"/>
                        <a:ea typeface="DengXian" panose="02010600030101010101" pitchFamily="2" charset="-122"/>
                        <a:cs typeface="Ari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2802265"/>
                  </a:ext>
                </a:extLst>
              </a:tr>
            </a:tbl>
          </a:graphicData>
        </a:graphic>
      </p:graphicFrame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57606F9F-0771-A22A-236D-D025518EA6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0496793"/>
              </p:ext>
            </p:extLst>
          </p:nvPr>
        </p:nvGraphicFramePr>
        <p:xfrm>
          <a:off x="3730234" y="3540467"/>
          <a:ext cx="2800350" cy="299085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28750">
                  <a:extLst>
                    <a:ext uri="{9D8B030D-6E8A-4147-A177-3AD203B41FA5}">
                      <a16:colId xmlns:a16="http://schemas.microsoft.com/office/drawing/2014/main" val="2690623639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194746837"/>
                    </a:ext>
                  </a:extLst>
                </a:gridCol>
              </a:tblGrid>
              <a:tr h="295275">
                <a:tc grid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 panose="02020603050405020304" pitchFamily="18" charset="0"/>
                          <a:cs typeface="Arial"/>
                        </a:rPr>
                        <a:t>Coarse damage</a:t>
                      </a:r>
                      <a:endParaRPr lang="en-US" sz="1200">
                        <a:effectLst/>
                        <a:latin typeface="Times New Roman"/>
                        <a:ea typeface="DengXian" panose="02010600030101010101" pitchFamily="2" charset="-122"/>
                        <a:cs typeface="Ari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6673326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 panose="02020603050405020304" pitchFamily="18" charset="0"/>
                          <a:cs typeface="Arial"/>
                        </a:rPr>
                        <a:t>Feature</a:t>
                      </a:r>
                      <a:endParaRPr lang="en-US" sz="1200">
                        <a:effectLst/>
                        <a:latin typeface="Times New Roman"/>
                        <a:ea typeface="DengXian" panose="02010600030101010101" pitchFamily="2" charset="-122"/>
                        <a:cs typeface="Ari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 panose="02020603050405020304" pitchFamily="18" charset="0"/>
                          <a:cs typeface="Arial"/>
                        </a:rPr>
                        <a:t>Color</a:t>
                      </a:r>
                      <a:endParaRPr lang="en-US" sz="1200">
                        <a:effectLst/>
                        <a:latin typeface="Times New Roman"/>
                        <a:ea typeface="DengXian" panose="02010600030101010101" pitchFamily="2" charset="-122"/>
                        <a:cs typeface="Ari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0759733"/>
                  </a:ext>
                </a:extLst>
              </a:tr>
              <a:tr h="31432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 panose="02020603050405020304" pitchFamily="18" charset="0"/>
                          <a:cs typeface="Arial"/>
                        </a:rPr>
                        <a:t>No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imes New Roman"/>
                        <a:ea typeface="DengXian"/>
                        <a:cs typeface="Ari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FFFFFF"/>
                          </a:solidFill>
                          <a:effectLst/>
                          <a:latin typeface="Times New Roman"/>
                          <a:ea typeface="Times New Roman" panose="02020603050405020304" pitchFamily="18" charset="0"/>
                          <a:cs typeface="Arial"/>
                        </a:rPr>
                        <a:t>Black</a:t>
                      </a:r>
                      <a:endParaRPr lang="en-US" sz="1200">
                        <a:effectLst/>
                        <a:latin typeface="Times New Roman"/>
                        <a:ea typeface="DengXian" panose="02010600030101010101" pitchFamily="2" charset="-122"/>
                        <a:cs typeface="Ari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7171114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 panose="02020603050405020304" pitchFamily="18" charset="0"/>
                          <a:cs typeface="Arial"/>
                        </a:rPr>
                        <a:t>Shadows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imes New Roman"/>
                        <a:ea typeface="DengXian"/>
                        <a:cs typeface="Ari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 panose="02020603050405020304" pitchFamily="18" charset="0"/>
                          <a:cs typeface="Arial"/>
                        </a:rPr>
                        <a:t>Grey</a:t>
                      </a:r>
                      <a:endParaRPr lang="en-US" sz="1200">
                        <a:effectLst/>
                        <a:latin typeface="Times New Roman"/>
                        <a:ea typeface="DengXian" panose="02010600030101010101" pitchFamily="2" charset="-122"/>
                        <a:cs typeface="Ari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8137168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 panose="02020603050405020304" pitchFamily="18" charset="0"/>
                          <a:cs typeface="Arial"/>
                        </a:rPr>
                        <a:t>Dirt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imes New Roman"/>
                        <a:ea typeface="DengXian"/>
                        <a:cs typeface="Ari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 panose="02020603050405020304" pitchFamily="18" charset="0"/>
                          <a:cs typeface="Arial"/>
                        </a:rPr>
                        <a:t>Goldenrod</a:t>
                      </a:r>
                      <a:endParaRPr lang="en-US" sz="1200">
                        <a:effectLst/>
                        <a:latin typeface="Times New Roman"/>
                        <a:ea typeface="DengXian" panose="02010600030101010101" pitchFamily="2" charset="-122"/>
                        <a:cs typeface="Ari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8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7866699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 panose="02020603050405020304" pitchFamily="18" charset="0"/>
                          <a:cs typeface="Arial"/>
                        </a:rPr>
                        <a:t>Vegetative Growth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imes New Roman"/>
                        <a:ea typeface="DengXian"/>
                        <a:cs typeface="Ari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 panose="02020603050405020304" pitchFamily="18" charset="0"/>
                          <a:cs typeface="Arial"/>
                        </a:rPr>
                        <a:t>Spring green</a:t>
                      </a:r>
                      <a:endParaRPr lang="en-US" sz="1200">
                        <a:effectLst/>
                        <a:latin typeface="Times New Roman"/>
                        <a:ea typeface="DengXian" panose="02010600030101010101" pitchFamily="2" charset="-122"/>
                        <a:cs typeface="Ari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192528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 panose="02020603050405020304" pitchFamily="18" charset="0"/>
                          <a:cs typeface="Arial"/>
                        </a:rPr>
                        <a:t>Debris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imes New Roman"/>
                        <a:ea typeface="DengXian"/>
                        <a:cs typeface="Ari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 panose="02020603050405020304" pitchFamily="18" charset="0"/>
                          <a:cs typeface="Arial"/>
                        </a:rPr>
                        <a:t>Fuchsia</a:t>
                      </a:r>
                      <a:endParaRPr lang="en-US" sz="1200">
                        <a:effectLst/>
                        <a:latin typeface="Times New Roman"/>
                        <a:ea typeface="DengXian" panose="02010600030101010101" pitchFamily="2" charset="-122"/>
                        <a:cs typeface="Ari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2A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959284"/>
                  </a:ext>
                </a:extLst>
              </a:tr>
              <a:tr h="31432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 panose="02020603050405020304" pitchFamily="18" charset="0"/>
                          <a:cs typeface="Arial"/>
                        </a:rPr>
                        <a:t>Marks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imes New Roman"/>
                        <a:ea typeface="DengXian"/>
                        <a:cs typeface="Ari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 panose="02020603050405020304" pitchFamily="18" charset="0"/>
                          <a:cs typeface="Arial"/>
                        </a:rPr>
                        <a:t>Purple</a:t>
                      </a:r>
                      <a:endParaRPr lang="en-US" sz="1200">
                        <a:effectLst/>
                        <a:latin typeface="Times New Roman"/>
                        <a:ea typeface="DengXian" panose="02010600030101010101" pitchFamily="2" charset="-122"/>
                        <a:cs typeface="Ari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1884745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 panose="02020603050405020304" pitchFamily="18" charset="0"/>
                          <a:cs typeface="Arial"/>
                        </a:rPr>
                        <a:t>Spelling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imes New Roman"/>
                        <a:ea typeface="DengXian"/>
                        <a:cs typeface="Ari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 panose="02020603050405020304" pitchFamily="18" charset="0"/>
                          <a:cs typeface="Arial"/>
                        </a:rPr>
                        <a:t>Tomato</a:t>
                      </a:r>
                      <a:endParaRPr lang="en-US" sz="1200">
                        <a:effectLst/>
                        <a:latin typeface="Times New Roman"/>
                        <a:ea typeface="DengXian" panose="02010600030101010101" pitchFamily="2" charset="-122"/>
                        <a:cs typeface="Ari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864887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 panose="02020603050405020304" pitchFamily="18" charset="0"/>
                          <a:cs typeface="Arial"/>
                        </a:rPr>
                        <a:t>Voids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imes New Roman"/>
                        <a:ea typeface="DengXian"/>
                        <a:cs typeface="Ari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 panose="02020603050405020304" pitchFamily="18" charset="0"/>
                          <a:cs typeface="Arial"/>
                        </a:rPr>
                        <a:t>Yellow</a:t>
                      </a:r>
                      <a:endParaRPr lang="en-US" sz="1200">
                        <a:effectLst/>
                        <a:latin typeface="Times New Roman"/>
                        <a:ea typeface="DengXian" panose="02010600030101010101" pitchFamily="2" charset="-122"/>
                        <a:cs typeface="Ari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1196685"/>
                  </a:ext>
                </a:extLst>
              </a:tr>
            </a:tbl>
          </a:graphicData>
        </a:graphic>
      </p:graphicFrame>
      <p:pic>
        <p:nvPicPr>
          <p:cNvPr id="18" name="Picture 17" descr="A construction worker on a scaffolding&#10;&#10;Description automatically generated">
            <a:extLst>
              <a:ext uri="{FF2B5EF4-FFF2-40B4-BE49-F238E27FC236}">
                <a16:creationId xmlns:a16="http://schemas.microsoft.com/office/drawing/2014/main" id="{01ED8449-D491-7ABA-6464-F314F2749F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0400" y="2101314"/>
            <a:ext cx="4856671" cy="3244843"/>
          </a:xfrm>
          <a:prstGeom prst="rect">
            <a:avLst/>
          </a:prstGeom>
        </p:spPr>
      </p:pic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6C2FA36D-009F-42C8-51D0-F4EB4E3C3593}"/>
              </a:ext>
            </a:extLst>
          </p:cNvPr>
          <p:cNvSpPr txBox="1">
            <a:spLocks/>
          </p:cNvSpPr>
          <p:nvPr/>
        </p:nvSpPr>
        <p:spPr>
          <a:xfrm>
            <a:off x="18764932" y="959480"/>
            <a:ext cx="1937033" cy="51621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i="0" kern="1200">
                <a:solidFill>
                  <a:srgbClr val="C00000"/>
                </a:solidFill>
                <a:latin typeface="Trebuchet MS" panose="020B070302020209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>
                <a:latin typeface="Trebuchet MS"/>
              </a:rPr>
              <a:t>CNN model</a:t>
            </a:r>
            <a:endParaRPr lang="en-US" sz="2400"/>
          </a:p>
          <a:p>
            <a:endParaRPr lang="en-US"/>
          </a:p>
        </p:txBody>
      </p:sp>
      <p:sp>
        <p:nvSpPr>
          <p:cNvPr id="12" name="Text Placeholder 1">
            <a:extLst>
              <a:ext uri="{FF2B5EF4-FFF2-40B4-BE49-F238E27FC236}">
                <a16:creationId xmlns:a16="http://schemas.microsoft.com/office/drawing/2014/main" id="{8F108E86-AAC3-F633-BC38-6952FF729E2C}"/>
              </a:ext>
            </a:extLst>
          </p:cNvPr>
          <p:cNvSpPr txBox="1">
            <a:spLocks/>
          </p:cNvSpPr>
          <p:nvPr/>
        </p:nvSpPr>
        <p:spPr>
          <a:xfrm>
            <a:off x="13158116" y="1438548"/>
            <a:ext cx="3404588" cy="49739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i="0" kern="1200">
                <a:solidFill>
                  <a:srgbClr val="C00000"/>
                </a:solidFill>
                <a:latin typeface="Trebuchet MS" panose="020B070302020209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Trebuchet MS"/>
              </a:rPr>
              <a:t>ResNet18</a:t>
            </a:r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C82117C6-F81E-87CF-8D70-A30BCC48670E}"/>
              </a:ext>
            </a:extLst>
          </p:cNvPr>
          <p:cNvSpPr txBox="1">
            <a:spLocks/>
          </p:cNvSpPr>
          <p:nvPr/>
        </p:nvSpPr>
        <p:spPr>
          <a:xfrm>
            <a:off x="13162556" y="2010584"/>
            <a:ext cx="4916698" cy="333511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Crimson Roman" panose="02000503000000000000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>
                <a:latin typeface="Crimson Roman"/>
              </a:rPr>
              <a:t>Based model for semantic segmentation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>
                <a:solidFill>
                  <a:srgbClr val="000000"/>
                </a:solidFill>
                <a:latin typeface="Crimson Roman"/>
              </a:rPr>
              <a:t>One Conv2D added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>
                <a:latin typeface="Crimson Roman"/>
              </a:rPr>
              <a:t>Mixing both Fine and Coarse damages</a:t>
            </a:r>
            <a:endParaRPr lang="en-US" sz="1800"/>
          </a:p>
          <a:p>
            <a:pPr marL="285750" indent="-285750">
              <a:buChar char="•"/>
            </a:pPr>
            <a:r>
              <a:rPr lang="en-US" sz="1800">
                <a:latin typeface="Crimson Roman"/>
              </a:rPr>
              <a:t>Using 50 epochs</a:t>
            </a:r>
            <a:endParaRPr lang="en-US" sz="1800"/>
          </a:p>
          <a:p>
            <a:pPr marL="285750" indent="-285750">
              <a:buFont typeface="Arial,Sans-Serif" panose="020B0604020202020204" pitchFamily="34" charset="0"/>
              <a:buChar char="•"/>
            </a:pPr>
            <a:r>
              <a:rPr lang="en-US" sz="1800">
                <a:latin typeface="Arial"/>
                <a:cs typeface="Arial"/>
              </a:rPr>
              <a:t>Image sizes reduced by 214 × 214 pixels</a:t>
            </a:r>
          </a:p>
          <a:p>
            <a:pPr marL="285750" indent="-285750">
              <a:buChar char="•"/>
            </a:pPr>
            <a:endParaRPr lang="en-US" sz="1800"/>
          </a:p>
        </p:txBody>
      </p:sp>
      <p:pic>
        <p:nvPicPr>
          <p:cNvPr id="19" name="Picture 18" descr="A collage of images of a building&#10;&#10;Description automatically generated">
            <a:extLst>
              <a:ext uri="{FF2B5EF4-FFF2-40B4-BE49-F238E27FC236}">
                <a16:creationId xmlns:a16="http://schemas.microsoft.com/office/drawing/2014/main" id="{9B78041D-CCAC-3F81-1F26-CCD84667A5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13437" y="1941188"/>
            <a:ext cx="6092236" cy="4001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16185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94C4811-E5EA-15D8-ABE8-B0BF8815B9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42811" y="1183377"/>
            <a:ext cx="1394244" cy="51621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latin typeface="Trebuchet MS"/>
              </a:rPr>
              <a:t>Dataset:</a:t>
            </a:r>
            <a:endParaRPr lang="en-US"/>
          </a:p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48453B-3FAD-9631-FCD4-8A340CECF4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47249" y="1712280"/>
            <a:ext cx="4916698" cy="2024463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285750" indent="-285750">
              <a:buChar char="•"/>
            </a:pPr>
            <a:r>
              <a:rPr lang="en-US" sz="1800">
                <a:latin typeface="Crimson Roman"/>
              </a:rPr>
              <a:t>1119 images</a:t>
            </a:r>
          </a:p>
          <a:p>
            <a:pPr marL="285750" indent="-285750">
              <a:buChar char="•"/>
            </a:pPr>
            <a:r>
              <a:rPr lang="en-US" sz="1800">
                <a:latin typeface="Crimson Roman"/>
              </a:rPr>
              <a:t>2 annotations – Fine Damage, Coarse Damage</a:t>
            </a:r>
          </a:p>
          <a:p>
            <a:pPr marL="285750" indent="-285750">
              <a:buChar char="•"/>
            </a:pPr>
            <a:r>
              <a:rPr lang="en-US" sz="1800">
                <a:latin typeface="Crimson Roman"/>
              </a:rPr>
              <a:t>Including vertical and horizontal images</a:t>
            </a:r>
            <a:endParaRPr lang="en-US" sz="1800"/>
          </a:p>
          <a:p>
            <a:pPr marL="285750" indent="-285750">
              <a:buChar char="•"/>
            </a:pPr>
            <a:r>
              <a:rPr lang="en-US" sz="1800">
                <a:latin typeface="Crimson Roman"/>
              </a:rPr>
              <a:t>1360 × 2048 pixels </a:t>
            </a:r>
            <a:endParaRPr lang="en-US" sz="1800"/>
          </a:p>
          <a:p>
            <a:pPr marL="285750" indent="-285750">
              <a:buChar char="•"/>
            </a:pPr>
            <a:endParaRPr lang="en-US" sz="200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64B0B2B-A37C-A360-D849-3B6DBD311854}"/>
              </a:ext>
            </a:extLst>
          </p:cNvPr>
          <p:cNvSpPr/>
          <p:nvPr/>
        </p:nvSpPr>
        <p:spPr>
          <a:xfrm>
            <a:off x="-428" y="0"/>
            <a:ext cx="12192000" cy="57727"/>
          </a:xfrm>
          <a:prstGeom prst="rect">
            <a:avLst/>
          </a:prstGeom>
          <a:solidFill>
            <a:srgbClr val="C90F2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06E5479C-AFCC-C48D-F958-EBE4363E6DFB}"/>
              </a:ext>
            </a:extLst>
          </p:cNvPr>
          <p:cNvGraphicFramePr>
            <a:graphicFrameLocks noGrp="1"/>
          </p:cNvGraphicFramePr>
          <p:nvPr/>
        </p:nvGraphicFramePr>
        <p:xfrm>
          <a:off x="431135" y="3845367"/>
          <a:ext cx="2819400" cy="269557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47800">
                  <a:extLst>
                    <a:ext uri="{9D8B030D-6E8A-4147-A177-3AD203B41FA5}">
                      <a16:colId xmlns:a16="http://schemas.microsoft.com/office/drawing/2014/main" val="961332036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3941112317"/>
                    </a:ext>
                  </a:extLst>
                </a:gridCol>
              </a:tblGrid>
              <a:tr h="295275">
                <a:tc grid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 panose="02020603050405020304" pitchFamily="18" charset="0"/>
                          <a:cs typeface="Arial"/>
                        </a:rPr>
                        <a:t>Fine damage</a:t>
                      </a:r>
                      <a:endParaRPr lang="en-US" sz="1200">
                        <a:effectLst/>
                        <a:latin typeface="Times New Roman"/>
                        <a:ea typeface="DengXian" panose="02010600030101010101" pitchFamily="2" charset="-122"/>
                        <a:cs typeface="Ari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3328609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 panose="02020603050405020304" pitchFamily="18" charset="0"/>
                          <a:cs typeface="Arial"/>
                        </a:rPr>
                        <a:t>   Feature</a:t>
                      </a:r>
                      <a:endParaRPr lang="en-US" sz="1200">
                        <a:effectLst/>
                        <a:latin typeface="Times New Roman"/>
                        <a:ea typeface="DengXian" panose="02010600030101010101" pitchFamily="2" charset="-122"/>
                        <a:cs typeface="Ari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 panose="02020603050405020304" pitchFamily="18" charset="0"/>
                          <a:cs typeface="Arial"/>
                        </a:rPr>
                        <a:t>Color</a:t>
                      </a:r>
                      <a:endParaRPr lang="en-US" sz="1200">
                        <a:effectLst/>
                        <a:latin typeface="Times New Roman"/>
                        <a:ea typeface="DengXian" panose="02010600030101010101" pitchFamily="2" charset="-122"/>
                        <a:cs typeface="Ari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6159527"/>
                  </a:ext>
                </a:extLst>
              </a:tr>
              <a:tr h="31432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 panose="02020603050405020304" pitchFamily="18" charset="0"/>
                          <a:cs typeface="Arial"/>
                        </a:rPr>
                        <a:t>No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imes New Roman"/>
                        <a:ea typeface="DengXian"/>
                        <a:cs typeface="Ari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FFFFFF"/>
                          </a:solidFill>
                          <a:effectLst/>
                          <a:latin typeface="Times New Roman"/>
                          <a:ea typeface="Times New Roman" panose="02020603050405020304" pitchFamily="18" charset="0"/>
                          <a:cs typeface="Arial"/>
                        </a:rPr>
                        <a:t>Black</a:t>
                      </a:r>
                      <a:endParaRPr lang="en-US" sz="1200">
                        <a:effectLst/>
                        <a:latin typeface="Times New Roman"/>
                        <a:ea typeface="DengXian" panose="02010600030101010101" pitchFamily="2" charset="-122"/>
                        <a:cs typeface="Ari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880310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 panose="02020603050405020304" pitchFamily="18" charset="0"/>
                          <a:cs typeface="Arial"/>
                        </a:rPr>
                        <a:t>Scratches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imes New Roman"/>
                        <a:ea typeface="DengXian"/>
                        <a:cs typeface="Ari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 panose="02020603050405020304" pitchFamily="18" charset="0"/>
                          <a:cs typeface="Arial"/>
                        </a:rPr>
                        <a:t>Red</a:t>
                      </a:r>
                      <a:endParaRPr lang="en-US" sz="1200">
                        <a:effectLst/>
                        <a:latin typeface="Times New Roman"/>
                        <a:ea typeface="DengXian" panose="02010600030101010101" pitchFamily="2" charset="-122"/>
                        <a:cs typeface="Ari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1428053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 panose="02020603050405020304" pitchFamily="18" charset="0"/>
                          <a:cs typeface="Arial"/>
                        </a:rPr>
                        <a:t>Grooves/Joints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imes New Roman"/>
                        <a:ea typeface="DengXian"/>
                        <a:cs typeface="Ari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 panose="02020603050405020304" pitchFamily="18" charset="0"/>
                          <a:cs typeface="Arial"/>
                        </a:rPr>
                        <a:t>Green</a:t>
                      </a:r>
                      <a:endParaRPr lang="en-US" sz="1200">
                        <a:effectLst/>
                        <a:latin typeface="Times New Roman"/>
                        <a:ea typeface="DengXian" panose="02010600030101010101" pitchFamily="2" charset="-122"/>
                        <a:cs typeface="Ari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813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9808648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 panose="02020603050405020304" pitchFamily="18" charset="0"/>
                          <a:cs typeface="Arial"/>
                        </a:rPr>
                        <a:t>Cables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imes New Roman"/>
                        <a:ea typeface="DengXian"/>
                        <a:cs typeface="Ari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/>
                          <a:ea typeface="Times New Roman" panose="02020603050405020304" pitchFamily="18" charset="0"/>
                          <a:cs typeface="Arial"/>
                        </a:rPr>
                        <a:t>White</a:t>
                      </a:r>
                      <a:endParaRPr lang="en-US" sz="1200">
                        <a:effectLst/>
                        <a:latin typeface="Times New Roman"/>
                        <a:ea typeface="DengXian" panose="02010600030101010101" pitchFamily="2" charset="-122"/>
                        <a:cs typeface="Ari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907333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 panose="02020603050405020304" pitchFamily="18" charset="0"/>
                          <a:cs typeface="Arial"/>
                        </a:rPr>
                        <a:t>Filled Cracks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imes New Roman"/>
                        <a:ea typeface="DengXian"/>
                        <a:cs typeface="Ari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 panose="02020603050405020304" pitchFamily="18" charset="0"/>
                          <a:cs typeface="Arial"/>
                        </a:rPr>
                        <a:t>Light grey</a:t>
                      </a:r>
                      <a:endParaRPr lang="en-US" sz="1200">
                        <a:effectLst/>
                        <a:latin typeface="Times New Roman"/>
                        <a:ea typeface="DengXian" panose="02010600030101010101" pitchFamily="2" charset="-122"/>
                        <a:cs typeface="Ari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2364525"/>
                  </a:ext>
                </a:extLst>
              </a:tr>
              <a:tr h="31432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 panose="02020603050405020304" pitchFamily="18" charset="0"/>
                          <a:cs typeface="Arial"/>
                        </a:rPr>
                        <a:t>Cracks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imes New Roman"/>
                        <a:ea typeface="DengXian"/>
                        <a:cs typeface="Ari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 panose="02020603050405020304" pitchFamily="18" charset="0"/>
                          <a:cs typeface="Arial"/>
                        </a:rPr>
                        <a:t>Red</a:t>
                      </a:r>
                      <a:endParaRPr lang="en-US" sz="1200">
                        <a:effectLst/>
                        <a:latin typeface="Times New Roman"/>
                        <a:ea typeface="DengXian" panose="02010600030101010101" pitchFamily="2" charset="-122"/>
                        <a:cs typeface="Ari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1569248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 panose="02020603050405020304" pitchFamily="18" charset="0"/>
                          <a:cs typeface="Arial"/>
                        </a:rPr>
                        <a:t>Exposed Rebar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imes New Roman"/>
                        <a:ea typeface="DengXian"/>
                        <a:cs typeface="Ari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 panose="02020603050405020304" pitchFamily="18" charset="0"/>
                          <a:cs typeface="Arial"/>
                        </a:rPr>
                        <a:t>Orange</a:t>
                      </a:r>
                      <a:endParaRPr lang="en-US" sz="1200">
                        <a:effectLst/>
                        <a:latin typeface="Times New Roman"/>
                        <a:ea typeface="DengXian" panose="02010600030101010101" pitchFamily="2" charset="-122"/>
                        <a:cs typeface="Ari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2802265"/>
                  </a:ext>
                </a:extLst>
              </a:tr>
            </a:tbl>
          </a:graphicData>
        </a:graphic>
      </p:graphicFrame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57606F9F-0771-A22A-236D-D025518EA688}"/>
              </a:ext>
            </a:extLst>
          </p:cNvPr>
          <p:cNvGraphicFramePr>
            <a:graphicFrameLocks noGrp="1"/>
          </p:cNvGraphicFramePr>
          <p:nvPr/>
        </p:nvGraphicFramePr>
        <p:xfrm>
          <a:off x="3730234" y="3540467"/>
          <a:ext cx="2800350" cy="299085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28750">
                  <a:extLst>
                    <a:ext uri="{9D8B030D-6E8A-4147-A177-3AD203B41FA5}">
                      <a16:colId xmlns:a16="http://schemas.microsoft.com/office/drawing/2014/main" val="2690623639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194746837"/>
                    </a:ext>
                  </a:extLst>
                </a:gridCol>
              </a:tblGrid>
              <a:tr h="295275">
                <a:tc grid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 panose="02020603050405020304" pitchFamily="18" charset="0"/>
                          <a:cs typeface="Arial"/>
                        </a:rPr>
                        <a:t>Coarse damage</a:t>
                      </a:r>
                      <a:endParaRPr lang="en-US" sz="1200">
                        <a:effectLst/>
                        <a:latin typeface="Times New Roman"/>
                        <a:ea typeface="DengXian" panose="02010600030101010101" pitchFamily="2" charset="-122"/>
                        <a:cs typeface="Ari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6673326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 panose="02020603050405020304" pitchFamily="18" charset="0"/>
                          <a:cs typeface="Arial"/>
                        </a:rPr>
                        <a:t>Feature</a:t>
                      </a:r>
                      <a:endParaRPr lang="en-US" sz="1200">
                        <a:effectLst/>
                        <a:latin typeface="Times New Roman"/>
                        <a:ea typeface="DengXian" panose="02010600030101010101" pitchFamily="2" charset="-122"/>
                        <a:cs typeface="Ari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 panose="02020603050405020304" pitchFamily="18" charset="0"/>
                          <a:cs typeface="Arial"/>
                        </a:rPr>
                        <a:t>Color</a:t>
                      </a:r>
                      <a:endParaRPr lang="en-US" sz="1200">
                        <a:effectLst/>
                        <a:latin typeface="Times New Roman"/>
                        <a:ea typeface="DengXian" panose="02010600030101010101" pitchFamily="2" charset="-122"/>
                        <a:cs typeface="Ari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0759733"/>
                  </a:ext>
                </a:extLst>
              </a:tr>
              <a:tr h="31432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 panose="02020603050405020304" pitchFamily="18" charset="0"/>
                          <a:cs typeface="Arial"/>
                        </a:rPr>
                        <a:t>No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imes New Roman"/>
                        <a:ea typeface="DengXian"/>
                        <a:cs typeface="Ari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FFFFFF"/>
                          </a:solidFill>
                          <a:effectLst/>
                          <a:latin typeface="Times New Roman"/>
                          <a:ea typeface="Times New Roman" panose="02020603050405020304" pitchFamily="18" charset="0"/>
                          <a:cs typeface="Arial"/>
                        </a:rPr>
                        <a:t>Black</a:t>
                      </a:r>
                      <a:endParaRPr lang="en-US" sz="1200">
                        <a:effectLst/>
                        <a:latin typeface="Times New Roman"/>
                        <a:ea typeface="DengXian" panose="02010600030101010101" pitchFamily="2" charset="-122"/>
                        <a:cs typeface="Ari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7171114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 panose="02020603050405020304" pitchFamily="18" charset="0"/>
                          <a:cs typeface="Arial"/>
                        </a:rPr>
                        <a:t>Shadows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imes New Roman"/>
                        <a:ea typeface="DengXian"/>
                        <a:cs typeface="Ari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 panose="02020603050405020304" pitchFamily="18" charset="0"/>
                          <a:cs typeface="Arial"/>
                        </a:rPr>
                        <a:t>Grey</a:t>
                      </a:r>
                      <a:endParaRPr lang="en-US" sz="1200">
                        <a:effectLst/>
                        <a:latin typeface="Times New Roman"/>
                        <a:ea typeface="DengXian" panose="02010600030101010101" pitchFamily="2" charset="-122"/>
                        <a:cs typeface="Ari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8137168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 panose="02020603050405020304" pitchFamily="18" charset="0"/>
                          <a:cs typeface="Arial"/>
                        </a:rPr>
                        <a:t>Dirt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imes New Roman"/>
                        <a:ea typeface="DengXian"/>
                        <a:cs typeface="Ari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 panose="02020603050405020304" pitchFamily="18" charset="0"/>
                          <a:cs typeface="Arial"/>
                        </a:rPr>
                        <a:t>Goldenrod</a:t>
                      </a:r>
                      <a:endParaRPr lang="en-US" sz="1200">
                        <a:effectLst/>
                        <a:latin typeface="Times New Roman"/>
                        <a:ea typeface="DengXian" panose="02010600030101010101" pitchFamily="2" charset="-122"/>
                        <a:cs typeface="Ari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8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7866699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 panose="02020603050405020304" pitchFamily="18" charset="0"/>
                          <a:cs typeface="Arial"/>
                        </a:rPr>
                        <a:t>Vegetative Growth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imes New Roman"/>
                        <a:ea typeface="DengXian"/>
                        <a:cs typeface="Ari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 panose="02020603050405020304" pitchFamily="18" charset="0"/>
                          <a:cs typeface="Arial"/>
                        </a:rPr>
                        <a:t>Spring green</a:t>
                      </a:r>
                      <a:endParaRPr lang="en-US" sz="1200">
                        <a:effectLst/>
                        <a:latin typeface="Times New Roman"/>
                        <a:ea typeface="DengXian" panose="02010600030101010101" pitchFamily="2" charset="-122"/>
                        <a:cs typeface="Ari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192528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 panose="02020603050405020304" pitchFamily="18" charset="0"/>
                          <a:cs typeface="Arial"/>
                        </a:rPr>
                        <a:t>Debris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imes New Roman"/>
                        <a:ea typeface="DengXian"/>
                        <a:cs typeface="Ari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 panose="02020603050405020304" pitchFamily="18" charset="0"/>
                          <a:cs typeface="Arial"/>
                        </a:rPr>
                        <a:t>Fuchsia</a:t>
                      </a:r>
                      <a:endParaRPr lang="en-US" sz="1200">
                        <a:effectLst/>
                        <a:latin typeface="Times New Roman"/>
                        <a:ea typeface="DengXian" panose="02010600030101010101" pitchFamily="2" charset="-122"/>
                        <a:cs typeface="Ari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2A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959284"/>
                  </a:ext>
                </a:extLst>
              </a:tr>
              <a:tr h="31432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 panose="02020603050405020304" pitchFamily="18" charset="0"/>
                          <a:cs typeface="Arial"/>
                        </a:rPr>
                        <a:t>Marks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imes New Roman"/>
                        <a:ea typeface="DengXian"/>
                        <a:cs typeface="Ari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 panose="02020603050405020304" pitchFamily="18" charset="0"/>
                          <a:cs typeface="Arial"/>
                        </a:rPr>
                        <a:t>Purple</a:t>
                      </a:r>
                      <a:endParaRPr lang="en-US" sz="1200">
                        <a:effectLst/>
                        <a:latin typeface="Times New Roman"/>
                        <a:ea typeface="DengXian" panose="02010600030101010101" pitchFamily="2" charset="-122"/>
                        <a:cs typeface="Ari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1884745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 panose="02020603050405020304" pitchFamily="18" charset="0"/>
                          <a:cs typeface="Arial"/>
                        </a:rPr>
                        <a:t>Spelling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imes New Roman"/>
                        <a:ea typeface="DengXian"/>
                        <a:cs typeface="Ari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 panose="02020603050405020304" pitchFamily="18" charset="0"/>
                          <a:cs typeface="Arial"/>
                        </a:rPr>
                        <a:t>Tomato</a:t>
                      </a:r>
                      <a:endParaRPr lang="en-US" sz="1200">
                        <a:effectLst/>
                        <a:latin typeface="Times New Roman"/>
                        <a:ea typeface="DengXian" panose="02010600030101010101" pitchFamily="2" charset="-122"/>
                        <a:cs typeface="Ari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864887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 panose="02020603050405020304" pitchFamily="18" charset="0"/>
                          <a:cs typeface="Arial"/>
                        </a:rPr>
                        <a:t>Voids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imes New Roman"/>
                        <a:ea typeface="DengXian"/>
                        <a:cs typeface="Ari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 panose="02020603050405020304" pitchFamily="18" charset="0"/>
                          <a:cs typeface="Arial"/>
                        </a:rPr>
                        <a:t>Yellow</a:t>
                      </a:r>
                      <a:endParaRPr lang="en-US" sz="1200">
                        <a:effectLst/>
                        <a:latin typeface="Times New Roman"/>
                        <a:ea typeface="DengXian" panose="02010600030101010101" pitchFamily="2" charset="-122"/>
                        <a:cs typeface="Ari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1196685"/>
                  </a:ext>
                </a:extLst>
              </a:tr>
            </a:tbl>
          </a:graphicData>
        </a:graphic>
      </p:graphicFrame>
      <p:pic>
        <p:nvPicPr>
          <p:cNvPr id="18" name="Picture 17" descr="A construction worker on a scaffolding&#10;&#10;Description automatically generated">
            <a:extLst>
              <a:ext uri="{FF2B5EF4-FFF2-40B4-BE49-F238E27FC236}">
                <a16:creationId xmlns:a16="http://schemas.microsoft.com/office/drawing/2014/main" id="{01ED8449-D491-7ABA-6464-F314F2749F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0400" y="2101314"/>
            <a:ext cx="4856671" cy="324484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3581C5F-98BA-BD50-496C-332AC50F8B60}"/>
              </a:ext>
            </a:extLst>
          </p:cNvPr>
          <p:cNvSpPr/>
          <p:nvPr/>
        </p:nvSpPr>
        <p:spPr>
          <a:xfrm>
            <a:off x="7010399" y="2109776"/>
            <a:ext cx="4856671" cy="3244842"/>
          </a:xfrm>
          <a:prstGeom prst="rect">
            <a:avLst/>
          </a:prstGeom>
          <a:blipFill dpi="0" rotWithShape="1">
            <a:blip r:embed="rId3">
              <a:alphaModFix amt="48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A0FF294-280E-C799-A77D-DDBCD5174FCF}"/>
              </a:ext>
            </a:extLst>
          </p:cNvPr>
          <p:cNvSpPr/>
          <p:nvPr/>
        </p:nvSpPr>
        <p:spPr>
          <a:xfrm>
            <a:off x="7010399" y="2100482"/>
            <a:ext cx="4856671" cy="3244842"/>
          </a:xfrm>
          <a:prstGeom prst="rect">
            <a:avLst/>
          </a:prstGeom>
          <a:blipFill dpi="0" rotWithShape="1">
            <a:blip r:embed="rId4">
              <a:alphaModFix amt="48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6C2FA36D-009F-42C8-51D0-F4EB4E3C3593}"/>
              </a:ext>
            </a:extLst>
          </p:cNvPr>
          <p:cNvSpPr txBox="1">
            <a:spLocks/>
          </p:cNvSpPr>
          <p:nvPr/>
        </p:nvSpPr>
        <p:spPr>
          <a:xfrm>
            <a:off x="18764932" y="959480"/>
            <a:ext cx="1937033" cy="51621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i="0" kern="1200">
                <a:solidFill>
                  <a:srgbClr val="C00000"/>
                </a:solidFill>
                <a:latin typeface="Trebuchet MS" panose="020B070302020209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>
                <a:latin typeface="Trebuchet MS"/>
              </a:rPr>
              <a:t>CNN model</a:t>
            </a:r>
            <a:endParaRPr lang="en-US" sz="2400"/>
          </a:p>
          <a:p>
            <a:endParaRPr lang="en-US"/>
          </a:p>
        </p:txBody>
      </p:sp>
      <p:sp>
        <p:nvSpPr>
          <p:cNvPr id="12" name="Text Placeholder 1">
            <a:extLst>
              <a:ext uri="{FF2B5EF4-FFF2-40B4-BE49-F238E27FC236}">
                <a16:creationId xmlns:a16="http://schemas.microsoft.com/office/drawing/2014/main" id="{8F108E86-AAC3-F633-BC38-6952FF729E2C}"/>
              </a:ext>
            </a:extLst>
          </p:cNvPr>
          <p:cNvSpPr txBox="1">
            <a:spLocks/>
          </p:cNvSpPr>
          <p:nvPr/>
        </p:nvSpPr>
        <p:spPr>
          <a:xfrm>
            <a:off x="13158116" y="1438548"/>
            <a:ext cx="3404588" cy="49739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i="0" kern="1200">
                <a:solidFill>
                  <a:srgbClr val="C00000"/>
                </a:solidFill>
                <a:latin typeface="Trebuchet MS" panose="020B070302020209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Trebuchet MS"/>
              </a:rPr>
              <a:t>ResNet18</a:t>
            </a:r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C82117C6-F81E-87CF-8D70-A30BCC48670E}"/>
              </a:ext>
            </a:extLst>
          </p:cNvPr>
          <p:cNvSpPr txBox="1">
            <a:spLocks/>
          </p:cNvSpPr>
          <p:nvPr/>
        </p:nvSpPr>
        <p:spPr>
          <a:xfrm>
            <a:off x="13162556" y="2010584"/>
            <a:ext cx="4916698" cy="333511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Crimson Roman" panose="02000503000000000000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>
                <a:latin typeface="Crimson Roman"/>
              </a:rPr>
              <a:t>Based model for semantic segmentation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>
                <a:solidFill>
                  <a:srgbClr val="000000"/>
                </a:solidFill>
                <a:latin typeface="Crimson Roman"/>
              </a:rPr>
              <a:t>One Conv2D added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>
                <a:latin typeface="Crimson Roman"/>
              </a:rPr>
              <a:t>Mixing both Fine and Coarse damages</a:t>
            </a:r>
            <a:endParaRPr lang="en-US" sz="1800"/>
          </a:p>
          <a:p>
            <a:pPr marL="285750" indent="-285750">
              <a:buChar char="•"/>
            </a:pPr>
            <a:r>
              <a:rPr lang="en-US" sz="1800">
                <a:latin typeface="Crimson Roman"/>
              </a:rPr>
              <a:t>Using 50 epochs</a:t>
            </a:r>
            <a:endParaRPr lang="en-US" sz="1800"/>
          </a:p>
          <a:p>
            <a:pPr marL="285750" indent="-285750">
              <a:buFont typeface="Arial,Sans-Serif" panose="020B0604020202020204" pitchFamily="34" charset="0"/>
              <a:buChar char="•"/>
            </a:pPr>
            <a:r>
              <a:rPr lang="en-US" sz="1800">
                <a:latin typeface="Arial"/>
                <a:cs typeface="Arial"/>
              </a:rPr>
              <a:t>Image sizes reduced by 214 × 214 pixels</a:t>
            </a:r>
          </a:p>
          <a:p>
            <a:pPr marL="285750" indent="-285750">
              <a:buChar char="•"/>
            </a:pPr>
            <a:endParaRPr lang="en-US" sz="1800"/>
          </a:p>
        </p:txBody>
      </p:sp>
      <p:pic>
        <p:nvPicPr>
          <p:cNvPr id="19" name="Picture 18" descr="A collage of images of a building&#10;&#10;Description automatically generated">
            <a:extLst>
              <a:ext uri="{FF2B5EF4-FFF2-40B4-BE49-F238E27FC236}">
                <a16:creationId xmlns:a16="http://schemas.microsoft.com/office/drawing/2014/main" id="{9B78041D-CCAC-3F81-1F26-CCD84667A5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313437" y="1941188"/>
            <a:ext cx="6092236" cy="4001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811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94C4811-E5EA-15D8-ABE8-B0BF8815B9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-12582967" y="1183377"/>
            <a:ext cx="1394244" cy="51621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latin typeface="Trebuchet MS"/>
              </a:rPr>
              <a:t>Dataset:</a:t>
            </a:r>
            <a:endParaRPr lang="en-US"/>
          </a:p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48453B-3FAD-9631-FCD4-8A340CECF4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-12578529" y="1712280"/>
            <a:ext cx="4916698" cy="2024463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285750" indent="-285750">
              <a:buChar char="•"/>
            </a:pPr>
            <a:r>
              <a:rPr lang="en-US" sz="1800">
                <a:latin typeface="Crimson Roman"/>
              </a:rPr>
              <a:t>1119 images</a:t>
            </a:r>
          </a:p>
          <a:p>
            <a:pPr marL="285750" indent="-285750">
              <a:buChar char="•"/>
            </a:pPr>
            <a:r>
              <a:rPr lang="en-US" sz="1800">
                <a:latin typeface="Crimson Roman"/>
              </a:rPr>
              <a:t>2 annotations – Fine Damage, Coarse Damage</a:t>
            </a:r>
          </a:p>
          <a:p>
            <a:pPr marL="285750" indent="-285750">
              <a:buChar char="•"/>
            </a:pPr>
            <a:r>
              <a:rPr lang="en-US" sz="1800">
                <a:latin typeface="Crimson Roman"/>
              </a:rPr>
              <a:t>Including vertical and horizontal images</a:t>
            </a:r>
            <a:endParaRPr lang="en-US" sz="1800"/>
          </a:p>
          <a:p>
            <a:pPr marL="285750" indent="-285750">
              <a:buChar char="•"/>
            </a:pPr>
            <a:r>
              <a:rPr lang="en-US" sz="1800">
                <a:latin typeface="Crimson Roman"/>
              </a:rPr>
              <a:t>1360 × 2048 pixels </a:t>
            </a:r>
            <a:endParaRPr lang="en-US" sz="1800"/>
          </a:p>
          <a:p>
            <a:pPr marL="285750" indent="-285750">
              <a:buChar char="•"/>
            </a:pPr>
            <a:endParaRPr lang="en-US" sz="200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64B0B2B-A37C-A360-D849-3B6DBD311854}"/>
              </a:ext>
            </a:extLst>
          </p:cNvPr>
          <p:cNvSpPr/>
          <p:nvPr/>
        </p:nvSpPr>
        <p:spPr>
          <a:xfrm>
            <a:off x="-428" y="0"/>
            <a:ext cx="12192000" cy="57727"/>
          </a:xfrm>
          <a:prstGeom prst="rect">
            <a:avLst/>
          </a:prstGeom>
          <a:solidFill>
            <a:srgbClr val="C90F2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06E5479C-AFCC-C48D-F958-EBE4363E6D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0662521"/>
              </p:ext>
            </p:extLst>
          </p:nvPr>
        </p:nvGraphicFramePr>
        <p:xfrm>
          <a:off x="-12494643" y="3845367"/>
          <a:ext cx="2819400" cy="269557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47800">
                  <a:extLst>
                    <a:ext uri="{9D8B030D-6E8A-4147-A177-3AD203B41FA5}">
                      <a16:colId xmlns:a16="http://schemas.microsoft.com/office/drawing/2014/main" val="961332036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3941112317"/>
                    </a:ext>
                  </a:extLst>
                </a:gridCol>
              </a:tblGrid>
              <a:tr h="295275">
                <a:tc grid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 panose="02020603050405020304" pitchFamily="18" charset="0"/>
                          <a:cs typeface="Arial"/>
                        </a:rPr>
                        <a:t>Fine damage</a:t>
                      </a:r>
                      <a:endParaRPr lang="en-US" sz="1200">
                        <a:effectLst/>
                        <a:latin typeface="Times New Roman"/>
                        <a:ea typeface="DengXian" panose="02010600030101010101" pitchFamily="2" charset="-122"/>
                        <a:cs typeface="Ari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3328609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 panose="02020603050405020304" pitchFamily="18" charset="0"/>
                          <a:cs typeface="Arial"/>
                        </a:rPr>
                        <a:t>   Feature</a:t>
                      </a:r>
                      <a:endParaRPr lang="en-US" sz="1200">
                        <a:effectLst/>
                        <a:latin typeface="Times New Roman"/>
                        <a:ea typeface="DengXian" panose="02010600030101010101" pitchFamily="2" charset="-122"/>
                        <a:cs typeface="Ari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 panose="02020603050405020304" pitchFamily="18" charset="0"/>
                          <a:cs typeface="Arial"/>
                        </a:rPr>
                        <a:t>Color</a:t>
                      </a:r>
                      <a:endParaRPr lang="en-US" sz="1200">
                        <a:effectLst/>
                        <a:latin typeface="Times New Roman"/>
                        <a:ea typeface="DengXian" panose="02010600030101010101" pitchFamily="2" charset="-122"/>
                        <a:cs typeface="Ari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6159527"/>
                  </a:ext>
                </a:extLst>
              </a:tr>
              <a:tr h="31432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 panose="02020603050405020304" pitchFamily="18" charset="0"/>
                          <a:cs typeface="Arial"/>
                        </a:rPr>
                        <a:t>No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imes New Roman"/>
                        <a:ea typeface="DengXian"/>
                        <a:cs typeface="Ari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FFFFFF"/>
                          </a:solidFill>
                          <a:effectLst/>
                          <a:latin typeface="Times New Roman"/>
                          <a:ea typeface="Times New Roman" panose="02020603050405020304" pitchFamily="18" charset="0"/>
                          <a:cs typeface="Arial"/>
                        </a:rPr>
                        <a:t>Black</a:t>
                      </a:r>
                      <a:endParaRPr lang="en-US" sz="1200">
                        <a:effectLst/>
                        <a:latin typeface="Times New Roman"/>
                        <a:ea typeface="DengXian" panose="02010600030101010101" pitchFamily="2" charset="-122"/>
                        <a:cs typeface="Ari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880310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 panose="02020603050405020304" pitchFamily="18" charset="0"/>
                          <a:cs typeface="Arial"/>
                        </a:rPr>
                        <a:t>Scratches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imes New Roman"/>
                        <a:ea typeface="DengXian"/>
                        <a:cs typeface="Ari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 panose="02020603050405020304" pitchFamily="18" charset="0"/>
                          <a:cs typeface="Arial"/>
                        </a:rPr>
                        <a:t>Red</a:t>
                      </a:r>
                      <a:endParaRPr lang="en-US" sz="1200">
                        <a:effectLst/>
                        <a:latin typeface="Times New Roman"/>
                        <a:ea typeface="DengXian" panose="02010600030101010101" pitchFamily="2" charset="-122"/>
                        <a:cs typeface="Ari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1428053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 panose="02020603050405020304" pitchFamily="18" charset="0"/>
                          <a:cs typeface="Arial"/>
                        </a:rPr>
                        <a:t>Grooves/Joints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imes New Roman"/>
                        <a:ea typeface="DengXian"/>
                        <a:cs typeface="Ari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 panose="02020603050405020304" pitchFamily="18" charset="0"/>
                          <a:cs typeface="Arial"/>
                        </a:rPr>
                        <a:t>Green</a:t>
                      </a:r>
                      <a:endParaRPr lang="en-US" sz="1200">
                        <a:effectLst/>
                        <a:latin typeface="Times New Roman"/>
                        <a:ea typeface="DengXian" panose="02010600030101010101" pitchFamily="2" charset="-122"/>
                        <a:cs typeface="Ari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813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9808648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 panose="02020603050405020304" pitchFamily="18" charset="0"/>
                          <a:cs typeface="Arial"/>
                        </a:rPr>
                        <a:t>Cables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imes New Roman"/>
                        <a:ea typeface="DengXian"/>
                        <a:cs typeface="Ari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/>
                          <a:ea typeface="Times New Roman" panose="02020603050405020304" pitchFamily="18" charset="0"/>
                          <a:cs typeface="Arial"/>
                        </a:rPr>
                        <a:t>White</a:t>
                      </a:r>
                      <a:endParaRPr lang="en-US" sz="1200">
                        <a:effectLst/>
                        <a:latin typeface="Times New Roman"/>
                        <a:ea typeface="DengXian" panose="02010600030101010101" pitchFamily="2" charset="-122"/>
                        <a:cs typeface="Ari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907333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 panose="02020603050405020304" pitchFamily="18" charset="0"/>
                          <a:cs typeface="Arial"/>
                        </a:rPr>
                        <a:t>Filled Cracks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imes New Roman"/>
                        <a:ea typeface="DengXian"/>
                        <a:cs typeface="Ari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 panose="02020603050405020304" pitchFamily="18" charset="0"/>
                          <a:cs typeface="Arial"/>
                        </a:rPr>
                        <a:t>Light grey</a:t>
                      </a:r>
                      <a:endParaRPr lang="en-US" sz="1200">
                        <a:effectLst/>
                        <a:latin typeface="Times New Roman"/>
                        <a:ea typeface="DengXian" panose="02010600030101010101" pitchFamily="2" charset="-122"/>
                        <a:cs typeface="Ari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2364525"/>
                  </a:ext>
                </a:extLst>
              </a:tr>
              <a:tr h="31432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 panose="02020603050405020304" pitchFamily="18" charset="0"/>
                          <a:cs typeface="Arial"/>
                        </a:rPr>
                        <a:t>Cracks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imes New Roman"/>
                        <a:ea typeface="DengXian"/>
                        <a:cs typeface="Ari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 panose="02020603050405020304" pitchFamily="18" charset="0"/>
                          <a:cs typeface="Arial"/>
                        </a:rPr>
                        <a:t>Red</a:t>
                      </a:r>
                      <a:endParaRPr lang="en-US" sz="1200">
                        <a:effectLst/>
                        <a:latin typeface="Times New Roman"/>
                        <a:ea typeface="DengXian" panose="02010600030101010101" pitchFamily="2" charset="-122"/>
                        <a:cs typeface="Ari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1569248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 panose="02020603050405020304" pitchFamily="18" charset="0"/>
                          <a:cs typeface="Arial"/>
                        </a:rPr>
                        <a:t>Exposed Rebar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imes New Roman"/>
                        <a:ea typeface="DengXian"/>
                        <a:cs typeface="Ari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 panose="02020603050405020304" pitchFamily="18" charset="0"/>
                          <a:cs typeface="Arial"/>
                        </a:rPr>
                        <a:t>Orange</a:t>
                      </a:r>
                      <a:endParaRPr lang="en-US" sz="1200">
                        <a:effectLst/>
                        <a:latin typeface="Times New Roman"/>
                        <a:ea typeface="DengXian" panose="02010600030101010101" pitchFamily="2" charset="-122"/>
                        <a:cs typeface="Ari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2802265"/>
                  </a:ext>
                </a:extLst>
              </a:tr>
            </a:tbl>
          </a:graphicData>
        </a:graphic>
      </p:graphicFrame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57606F9F-0771-A22A-236D-D025518EA6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154111"/>
              </p:ext>
            </p:extLst>
          </p:nvPr>
        </p:nvGraphicFramePr>
        <p:xfrm>
          <a:off x="-9195544" y="3540467"/>
          <a:ext cx="2800350" cy="299085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28750">
                  <a:extLst>
                    <a:ext uri="{9D8B030D-6E8A-4147-A177-3AD203B41FA5}">
                      <a16:colId xmlns:a16="http://schemas.microsoft.com/office/drawing/2014/main" val="2690623639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194746837"/>
                    </a:ext>
                  </a:extLst>
                </a:gridCol>
              </a:tblGrid>
              <a:tr h="295275">
                <a:tc grid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 panose="02020603050405020304" pitchFamily="18" charset="0"/>
                          <a:cs typeface="Arial"/>
                        </a:rPr>
                        <a:t>Coarse damage</a:t>
                      </a:r>
                      <a:endParaRPr lang="en-US" sz="1200">
                        <a:effectLst/>
                        <a:latin typeface="Times New Roman"/>
                        <a:ea typeface="DengXian" panose="02010600030101010101" pitchFamily="2" charset="-122"/>
                        <a:cs typeface="Ari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6673326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 panose="02020603050405020304" pitchFamily="18" charset="0"/>
                          <a:cs typeface="Arial"/>
                        </a:rPr>
                        <a:t>Feature</a:t>
                      </a:r>
                      <a:endParaRPr lang="en-US" sz="1200">
                        <a:effectLst/>
                        <a:latin typeface="Times New Roman"/>
                        <a:ea typeface="DengXian" panose="02010600030101010101" pitchFamily="2" charset="-122"/>
                        <a:cs typeface="Ari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 panose="02020603050405020304" pitchFamily="18" charset="0"/>
                          <a:cs typeface="Arial"/>
                        </a:rPr>
                        <a:t>Color</a:t>
                      </a:r>
                      <a:endParaRPr lang="en-US" sz="1200">
                        <a:effectLst/>
                        <a:latin typeface="Times New Roman"/>
                        <a:ea typeface="DengXian" panose="02010600030101010101" pitchFamily="2" charset="-122"/>
                        <a:cs typeface="Ari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0759733"/>
                  </a:ext>
                </a:extLst>
              </a:tr>
              <a:tr h="31432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 panose="02020603050405020304" pitchFamily="18" charset="0"/>
                          <a:cs typeface="Arial"/>
                        </a:rPr>
                        <a:t>No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imes New Roman"/>
                        <a:ea typeface="DengXian"/>
                        <a:cs typeface="Ari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FFFFFF"/>
                          </a:solidFill>
                          <a:effectLst/>
                          <a:latin typeface="Times New Roman"/>
                          <a:ea typeface="Times New Roman" panose="02020603050405020304" pitchFamily="18" charset="0"/>
                          <a:cs typeface="Arial"/>
                        </a:rPr>
                        <a:t>Black</a:t>
                      </a:r>
                      <a:endParaRPr lang="en-US" sz="1200">
                        <a:effectLst/>
                        <a:latin typeface="Times New Roman"/>
                        <a:ea typeface="DengXian" panose="02010600030101010101" pitchFamily="2" charset="-122"/>
                        <a:cs typeface="Ari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7171114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 panose="02020603050405020304" pitchFamily="18" charset="0"/>
                          <a:cs typeface="Arial"/>
                        </a:rPr>
                        <a:t>Shadows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imes New Roman"/>
                        <a:ea typeface="DengXian"/>
                        <a:cs typeface="Ari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 panose="02020603050405020304" pitchFamily="18" charset="0"/>
                          <a:cs typeface="Arial"/>
                        </a:rPr>
                        <a:t>Grey</a:t>
                      </a:r>
                      <a:endParaRPr lang="en-US" sz="1200">
                        <a:effectLst/>
                        <a:latin typeface="Times New Roman"/>
                        <a:ea typeface="DengXian" panose="02010600030101010101" pitchFamily="2" charset="-122"/>
                        <a:cs typeface="Ari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8137168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 panose="02020603050405020304" pitchFamily="18" charset="0"/>
                          <a:cs typeface="Arial"/>
                        </a:rPr>
                        <a:t>Dirt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imes New Roman"/>
                        <a:ea typeface="DengXian"/>
                        <a:cs typeface="Ari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 panose="02020603050405020304" pitchFamily="18" charset="0"/>
                          <a:cs typeface="Arial"/>
                        </a:rPr>
                        <a:t>Goldenrod</a:t>
                      </a:r>
                      <a:endParaRPr lang="en-US" sz="1200">
                        <a:effectLst/>
                        <a:latin typeface="Times New Roman"/>
                        <a:ea typeface="DengXian" panose="02010600030101010101" pitchFamily="2" charset="-122"/>
                        <a:cs typeface="Ari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8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7866699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 panose="02020603050405020304" pitchFamily="18" charset="0"/>
                          <a:cs typeface="Arial"/>
                        </a:rPr>
                        <a:t>Vegetative Growth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imes New Roman"/>
                        <a:ea typeface="DengXian"/>
                        <a:cs typeface="Ari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 panose="02020603050405020304" pitchFamily="18" charset="0"/>
                          <a:cs typeface="Arial"/>
                        </a:rPr>
                        <a:t>Spring green</a:t>
                      </a:r>
                      <a:endParaRPr lang="en-US" sz="1200">
                        <a:effectLst/>
                        <a:latin typeface="Times New Roman"/>
                        <a:ea typeface="DengXian" panose="02010600030101010101" pitchFamily="2" charset="-122"/>
                        <a:cs typeface="Ari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192528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 panose="02020603050405020304" pitchFamily="18" charset="0"/>
                          <a:cs typeface="Arial"/>
                        </a:rPr>
                        <a:t>Debris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imes New Roman"/>
                        <a:ea typeface="DengXian"/>
                        <a:cs typeface="Ari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 panose="02020603050405020304" pitchFamily="18" charset="0"/>
                          <a:cs typeface="Arial"/>
                        </a:rPr>
                        <a:t>Fuchsia</a:t>
                      </a:r>
                      <a:endParaRPr lang="en-US" sz="1200">
                        <a:effectLst/>
                        <a:latin typeface="Times New Roman"/>
                        <a:ea typeface="DengXian" panose="02010600030101010101" pitchFamily="2" charset="-122"/>
                        <a:cs typeface="Ari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2A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959284"/>
                  </a:ext>
                </a:extLst>
              </a:tr>
              <a:tr h="31432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 panose="02020603050405020304" pitchFamily="18" charset="0"/>
                          <a:cs typeface="Arial"/>
                        </a:rPr>
                        <a:t>Marks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imes New Roman"/>
                        <a:ea typeface="DengXian"/>
                        <a:cs typeface="Ari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 panose="02020603050405020304" pitchFamily="18" charset="0"/>
                          <a:cs typeface="Arial"/>
                        </a:rPr>
                        <a:t>Purple</a:t>
                      </a:r>
                      <a:endParaRPr lang="en-US" sz="1200">
                        <a:effectLst/>
                        <a:latin typeface="Times New Roman"/>
                        <a:ea typeface="DengXian" panose="02010600030101010101" pitchFamily="2" charset="-122"/>
                        <a:cs typeface="Ari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1884745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 panose="02020603050405020304" pitchFamily="18" charset="0"/>
                          <a:cs typeface="Arial"/>
                        </a:rPr>
                        <a:t>Spelling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imes New Roman"/>
                        <a:ea typeface="DengXian"/>
                        <a:cs typeface="Ari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 panose="02020603050405020304" pitchFamily="18" charset="0"/>
                          <a:cs typeface="Arial"/>
                        </a:rPr>
                        <a:t>Tomato</a:t>
                      </a:r>
                      <a:endParaRPr lang="en-US" sz="1200">
                        <a:effectLst/>
                        <a:latin typeface="Times New Roman"/>
                        <a:ea typeface="DengXian" panose="02010600030101010101" pitchFamily="2" charset="-122"/>
                        <a:cs typeface="Ari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864887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 panose="02020603050405020304" pitchFamily="18" charset="0"/>
                          <a:cs typeface="Arial"/>
                        </a:rPr>
                        <a:t>Voids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imes New Roman"/>
                        <a:ea typeface="DengXian"/>
                        <a:cs typeface="Ari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 panose="02020603050405020304" pitchFamily="18" charset="0"/>
                          <a:cs typeface="Arial"/>
                        </a:rPr>
                        <a:t>Yellow</a:t>
                      </a:r>
                      <a:endParaRPr lang="en-US" sz="1200">
                        <a:effectLst/>
                        <a:latin typeface="Times New Roman"/>
                        <a:ea typeface="DengXian" panose="02010600030101010101" pitchFamily="2" charset="-122"/>
                        <a:cs typeface="Ari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1196685"/>
                  </a:ext>
                </a:extLst>
              </a:tr>
            </a:tbl>
          </a:graphicData>
        </a:graphic>
      </p:graphicFrame>
      <p:pic>
        <p:nvPicPr>
          <p:cNvPr id="18" name="Picture 17" descr="A construction worker on a scaffolding&#10;&#10;Description automatically generated">
            <a:extLst>
              <a:ext uri="{FF2B5EF4-FFF2-40B4-BE49-F238E27FC236}">
                <a16:creationId xmlns:a16="http://schemas.microsoft.com/office/drawing/2014/main" id="{01ED8449-D491-7ABA-6464-F314F2749F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915378" y="2101314"/>
            <a:ext cx="4856671" cy="324484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3581C5F-98BA-BD50-496C-332AC50F8B60}"/>
              </a:ext>
            </a:extLst>
          </p:cNvPr>
          <p:cNvSpPr/>
          <p:nvPr/>
        </p:nvSpPr>
        <p:spPr>
          <a:xfrm>
            <a:off x="-5915379" y="2109776"/>
            <a:ext cx="4856671" cy="3244842"/>
          </a:xfrm>
          <a:prstGeom prst="rect">
            <a:avLst/>
          </a:prstGeom>
          <a:blipFill dpi="0" rotWithShape="1">
            <a:blip r:embed="rId3">
              <a:alphaModFix amt="48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A0FF294-280E-C799-A77D-DDBCD5174FCF}"/>
              </a:ext>
            </a:extLst>
          </p:cNvPr>
          <p:cNvSpPr/>
          <p:nvPr/>
        </p:nvSpPr>
        <p:spPr>
          <a:xfrm>
            <a:off x="-5915379" y="2100482"/>
            <a:ext cx="4856671" cy="3244842"/>
          </a:xfrm>
          <a:prstGeom prst="rect">
            <a:avLst/>
          </a:prstGeom>
          <a:blipFill dpi="0" rotWithShape="1">
            <a:blip r:embed="rId4">
              <a:alphaModFix amt="48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Placeholder 1">
            <a:extLst>
              <a:ext uri="{FF2B5EF4-FFF2-40B4-BE49-F238E27FC236}">
                <a16:creationId xmlns:a16="http://schemas.microsoft.com/office/drawing/2014/main" id="{6AE4B6D2-1F4F-7C5D-0887-1C2BFDE506CE}"/>
              </a:ext>
            </a:extLst>
          </p:cNvPr>
          <p:cNvSpPr txBox="1">
            <a:spLocks/>
          </p:cNvSpPr>
          <p:nvPr/>
        </p:nvSpPr>
        <p:spPr>
          <a:xfrm>
            <a:off x="5030117" y="959480"/>
            <a:ext cx="1937033" cy="51621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i="0" kern="1200">
                <a:solidFill>
                  <a:srgbClr val="C00000"/>
                </a:solidFill>
                <a:latin typeface="Trebuchet MS" panose="020B070302020209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>
                <a:latin typeface="Trebuchet MS"/>
              </a:rPr>
              <a:t>CNN model</a:t>
            </a:r>
            <a:endParaRPr lang="en-US" sz="2400"/>
          </a:p>
          <a:p>
            <a:endParaRPr lang="en-US"/>
          </a:p>
        </p:txBody>
      </p:sp>
      <p:sp>
        <p:nvSpPr>
          <p:cNvPr id="14" name="Text Placeholder 1">
            <a:extLst>
              <a:ext uri="{FF2B5EF4-FFF2-40B4-BE49-F238E27FC236}">
                <a16:creationId xmlns:a16="http://schemas.microsoft.com/office/drawing/2014/main" id="{530EBE45-3D26-7A5C-4996-F7A61777F512}"/>
              </a:ext>
            </a:extLst>
          </p:cNvPr>
          <p:cNvSpPr txBox="1">
            <a:spLocks/>
          </p:cNvSpPr>
          <p:nvPr/>
        </p:nvSpPr>
        <p:spPr>
          <a:xfrm>
            <a:off x="401672" y="1438548"/>
            <a:ext cx="3404588" cy="49739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i="0" kern="1200">
                <a:solidFill>
                  <a:srgbClr val="C00000"/>
                </a:solidFill>
                <a:latin typeface="Trebuchet MS" panose="020B070302020209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Trebuchet MS"/>
              </a:rPr>
              <a:t>ResNet18</a:t>
            </a:r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CA968965-8955-B81E-11E8-43BAA76E5A3F}"/>
              </a:ext>
            </a:extLst>
          </p:cNvPr>
          <p:cNvSpPr txBox="1">
            <a:spLocks/>
          </p:cNvSpPr>
          <p:nvPr/>
        </p:nvSpPr>
        <p:spPr>
          <a:xfrm>
            <a:off x="406112" y="2010584"/>
            <a:ext cx="4916698" cy="333511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Crimson Roman" panose="02000503000000000000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>
                <a:latin typeface="Crimson Roman"/>
              </a:rPr>
              <a:t>Based model for semantic segmentation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>
                <a:solidFill>
                  <a:srgbClr val="000000"/>
                </a:solidFill>
                <a:latin typeface="Crimson Roman"/>
              </a:rPr>
              <a:t>One Conv2D added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>
                <a:latin typeface="Crimson Roman"/>
              </a:rPr>
              <a:t>Mixing both Fine and Coarse damages</a:t>
            </a:r>
            <a:endParaRPr lang="en-US" sz="1800"/>
          </a:p>
          <a:p>
            <a:pPr marL="285750" indent="-285750">
              <a:buChar char="•"/>
            </a:pPr>
            <a:r>
              <a:rPr lang="en-US" sz="1800">
                <a:latin typeface="Crimson Roman"/>
              </a:rPr>
              <a:t>Using 50 epochs</a:t>
            </a:r>
            <a:endParaRPr lang="en-US" sz="1800"/>
          </a:p>
          <a:p>
            <a:pPr marL="285750" indent="-285750">
              <a:buChar char="•"/>
            </a:pPr>
            <a:r>
              <a:rPr lang="en-US" sz="1800">
                <a:latin typeface="Crimson Roman"/>
              </a:rPr>
              <a:t>Image sizes reduced by 214 × 214 pixels</a:t>
            </a:r>
            <a:endParaRPr lang="en-US" sz="1800"/>
          </a:p>
          <a:p>
            <a:pPr marL="285750" indent="-285750">
              <a:buChar char="•"/>
            </a:pPr>
            <a:endParaRPr lang="en-US" sz="1800"/>
          </a:p>
        </p:txBody>
      </p:sp>
      <p:pic>
        <p:nvPicPr>
          <p:cNvPr id="7" name="Picture 6" descr="A collage of images of a building&#10;&#10;Description automatically generated">
            <a:extLst>
              <a:ext uri="{FF2B5EF4-FFF2-40B4-BE49-F238E27FC236}">
                <a16:creationId xmlns:a16="http://schemas.microsoft.com/office/drawing/2014/main" id="{162099AF-67BC-43D8-7C82-E67B659604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2771" y="1941188"/>
            <a:ext cx="6092236" cy="4001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77277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94C4811-E5EA-15D8-ABE8-B0BF8815B9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-12582967" y="1183377"/>
            <a:ext cx="1394244" cy="51621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latin typeface="Trebuchet MS"/>
              </a:rPr>
              <a:t>Dataset:</a:t>
            </a:r>
            <a:endParaRPr lang="en-US"/>
          </a:p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48453B-3FAD-9631-FCD4-8A340CECF4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-12578529" y="1712280"/>
            <a:ext cx="4916698" cy="2024463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285750" indent="-285750">
              <a:buChar char="•"/>
            </a:pPr>
            <a:r>
              <a:rPr lang="en-US" sz="1800">
                <a:latin typeface="Crimson Roman"/>
              </a:rPr>
              <a:t>1119 images</a:t>
            </a:r>
          </a:p>
          <a:p>
            <a:pPr marL="285750" indent="-285750">
              <a:buChar char="•"/>
            </a:pPr>
            <a:r>
              <a:rPr lang="en-US" sz="1800">
                <a:latin typeface="Crimson Roman"/>
              </a:rPr>
              <a:t>2 annotations – Fine Damage, Coarse Damage</a:t>
            </a:r>
          </a:p>
          <a:p>
            <a:pPr marL="285750" indent="-285750">
              <a:buChar char="•"/>
            </a:pPr>
            <a:r>
              <a:rPr lang="en-US" sz="1800">
                <a:latin typeface="Crimson Roman"/>
              </a:rPr>
              <a:t>Including vertical and horizontal images</a:t>
            </a:r>
            <a:endParaRPr lang="en-US" sz="1800"/>
          </a:p>
          <a:p>
            <a:pPr marL="285750" indent="-285750">
              <a:buChar char="•"/>
            </a:pPr>
            <a:r>
              <a:rPr lang="en-US" sz="1800">
                <a:latin typeface="Crimson Roman"/>
              </a:rPr>
              <a:t>1360 × 2048 pixels </a:t>
            </a:r>
            <a:endParaRPr lang="en-US" sz="1800"/>
          </a:p>
          <a:p>
            <a:pPr marL="285750" indent="-285750">
              <a:buChar char="•"/>
            </a:pPr>
            <a:endParaRPr lang="en-US" sz="200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64B0B2B-A37C-A360-D849-3B6DBD311854}"/>
              </a:ext>
            </a:extLst>
          </p:cNvPr>
          <p:cNvSpPr/>
          <p:nvPr/>
        </p:nvSpPr>
        <p:spPr>
          <a:xfrm>
            <a:off x="-428" y="0"/>
            <a:ext cx="12192000" cy="57727"/>
          </a:xfrm>
          <a:prstGeom prst="rect">
            <a:avLst/>
          </a:prstGeom>
          <a:solidFill>
            <a:srgbClr val="C90F2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06E5479C-AFCC-C48D-F958-EBE4363E6DFB}"/>
              </a:ext>
            </a:extLst>
          </p:cNvPr>
          <p:cNvGraphicFramePr>
            <a:graphicFrameLocks noGrp="1"/>
          </p:cNvGraphicFramePr>
          <p:nvPr/>
        </p:nvGraphicFramePr>
        <p:xfrm>
          <a:off x="-12494643" y="3845367"/>
          <a:ext cx="2819400" cy="269557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47800">
                  <a:extLst>
                    <a:ext uri="{9D8B030D-6E8A-4147-A177-3AD203B41FA5}">
                      <a16:colId xmlns:a16="http://schemas.microsoft.com/office/drawing/2014/main" val="961332036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3941112317"/>
                    </a:ext>
                  </a:extLst>
                </a:gridCol>
              </a:tblGrid>
              <a:tr h="295275">
                <a:tc grid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 panose="02020603050405020304" pitchFamily="18" charset="0"/>
                          <a:cs typeface="Arial"/>
                        </a:rPr>
                        <a:t>Fine damage</a:t>
                      </a:r>
                      <a:endParaRPr lang="en-US" sz="1200">
                        <a:effectLst/>
                        <a:latin typeface="Times New Roman"/>
                        <a:ea typeface="DengXian" panose="02010600030101010101" pitchFamily="2" charset="-122"/>
                        <a:cs typeface="Ari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3328609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 panose="02020603050405020304" pitchFamily="18" charset="0"/>
                          <a:cs typeface="Arial"/>
                        </a:rPr>
                        <a:t>   Feature</a:t>
                      </a:r>
                      <a:endParaRPr lang="en-US" sz="1200">
                        <a:effectLst/>
                        <a:latin typeface="Times New Roman"/>
                        <a:ea typeface="DengXian" panose="02010600030101010101" pitchFamily="2" charset="-122"/>
                        <a:cs typeface="Ari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 panose="02020603050405020304" pitchFamily="18" charset="0"/>
                          <a:cs typeface="Arial"/>
                        </a:rPr>
                        <a:t>Color</a:t>
                      </a:r>
                      <a:endParaRPr lang="en-US" sz="1200">
                        <a:effectLst/>
                        <a:latin typeface="Times New Roman"/>
                        <a:ea typeface="DengXian" panose="02010600030101010101" pitchFamily="2" charset="-122"/>
                        <a:cs typeface="Ari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6159527"/>
                  </a:ext>
                </a:extLst>
              </a:tr>
              <a:tr h="31432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 panose="02020603050405020304" pitchFamily="18" charset="0"/>
                          <a:cs typeface="Arial"/>
                        </a:rPr>
                        <a:t>No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imes New Roman"/>
                        <a:ea typeface="DengXian"/>
                        <a:cs typeface="Ari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FFFFFF"/>
                          </a:solidFill>
                          <a:effectLst/>
                          <a:latin typeface="Times New Roman"/>
                          <a:ea typeface="Times New Roman" panose="02020603050405020304" pitchFamily="18" charset="0"/>
                          <a:cs typeface="Arial"/>
                        </a:rPr>
                        <a:t>Black</a:t>
                      </a:r>
                      <a:endParaRPr lang="en-US" sz="1200">
                        <a:effectLst/>
                        <a:latin typeface="Times New Roman"/>
                        <a:ea typeface="DengXian" panose="02010600030101010101" pitchFamily="2" charset="-122"/>
                        <a:cs typeface="Ari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880310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 panose="02020603050405020304" pitchFamily="18" charset="0"/>
                          <a:cs typeface="Arial"/>
                        </a:rPr>
                        <a:t>Scratches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imes New Roman"/>
                        <a:ea typeface="DengXian"/>
                        <a:cs typeface="Ari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 panose="02020603050405020304" pitchFamily="18" charset="0"/>
                          <a:cs typeface="Arial"/>
                        </a:rPr>
                        <a:t>Red</a:t>
                      </a:r>
                      <a:endParaRPr lang="en-US" sz="1200">
                        <a:effectLst/>
                        <a:latin typeface="Times New Roman"/>
                        <a:ea typeface="DengXian" panose="02010600030101010101" pitchFamily="2" charset="-122"/>
                        <a:cs typeface="Ari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1428053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 panose="02020603050405020304" pitchFamily="18" charset="0"/>
                          <a:cs typeface="Arial"/>
                        </a:rPr>
                        <a:t>Grooves/Joints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imes New Roman"/>
                        <a:ea typeface="DengXian"/>
                        <a:cs typeface="Ari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 panose="02020603050405020304" pitchFamily="18" charset="0"/>
                          <a:cs typeface="Arial"/>
                        </a:rPr>
                        <a:t>Green</a:t>
                      </a:r>
                      <a:endParaRPr lang="en-US" sz="1200">
                        <a:effectLst/>
                        <a:latin typeface="Times New Roman"/>
                        <a:ea typeface="DengXian" panose="02010600030101010101" pitchFamily="2" charset="-122"/>
                        <a:cs typeface="Ari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813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9808648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 panose="02020603050405020304" pitchFamily="18" charset="0"/>
                          <a:cs typeface="Arial"/>
                        </a:rPr>
                        <a:t>Cables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imes New Roman"/>
                        <a:ea typeface="DengXian"/>
                        <a:cs typeface="Ari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/>
                          <a:ea typeface="Times New Roman" panose="02020603050405020304" pitchFamily="18" charset="0"/>
                          <a:cs typeface="Arial"/>
                        </a:rPr>
                        <a:t>White</a:t>
                      </a:r>
                      <a:endParaRPr lang="en-US" sz="1200">
                        <a:effectLst/>
                        <a:latin typeface="Times New Roman"/>
                        <a:ea typeface="DengXian" panose="02010600030101010101" pitchFamily="2" charset="-122"/>
                        <a:cs typeface="Ari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907333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 panose="02020603050405020304" pitchFamily="18" charset="0"/>
                          <a:cs typeface="Arial"/>
                        </a:rPr>
                        <a:t>Filled Cracks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imes New Roman"/>
                        <a:ea typeface="DengXian"/>
                        <a:cs typeface="Ari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 panose="02020603050405020304" pitchFamily="18" charset="0"/>
                          <a:cs typeface="Arial"/>
                        </a:rPr>
                        <a:t>Light grey</a:t>
                      </a:r>
                      <a:endParaRPr lang="en-US" sz="1200">
                        <a:effectLst/>
                        <a:latin typeface="Times New Roman"/>
                        <a:ea typeface="DengXian" panose="02010600030101010101" pitchFamily="2" charset="-122"/>
                        <a:cs typeface="Ari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2364525"/>
                  </a:ext>
                </a:extLst>
              </a:tr>
              <a:tr h="31432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 panose="02020603050405020304" pitchFamily="18" charset="0"/>
                          <a:cs typeface="Arial"/>
                        </a:rPr>
                        <a:t>Cracks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imes New Roman"/>
                        <a:ea typeface="DengXian"/>
                        <a:cs typeface="Ari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 panose="02020603050405020304" pitchFamily="18" charset="0"/>
                          <a:cs typeface="Arial"/>
                        </a:rPr>
                        <a:t>Red</a:t>
                      </a:r>
                      <a:endParaRPr lang="en-US" sz="1200">
                        <a:effectLst/>
                        <a:latin typeface="Times New Roman"/>
                        <a:ea typeface="DengXian" panose="02010600030101010101" pitchFamily="2" charset="-122"/>
                        <a:cs typeface="Ari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1569248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 panose="02020603050405020304" pitchFamily="18" charset="0"/>
                          <a:cs typeface="Arial"/>
                        </a:rPr>
                        <a:t>Exposed Rebar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imes New Roman"/>
                        <a:ea typeface="DengXian"/>
                        <a:cs typeface="Ari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 panose="02020603050405020304" pitchFamily="18" charset="0"/>
                          <a:cs typeface="Arial"/>
                        </a:rPr>
                        <a:t>Orange</a:t>
                      </a:r>
                      <a:endParaRPr lang="en-US" sz="1200">
                        <a:effectLst/>
                        <a:latin typeface="Times New Roman"/>
                        <a:ea typeface="DengXian" panose="02010600030101010101" pitchFamily="2" charset="-122"/>
                        <a:cs typeface="Ari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2802265"/>
                  </a:ext>
                </a:extLst>
              </a:tr>
            </a:tbl>
          </a:graphicData>
        </a:graphic>
      </p:graphicFrame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57606F9F-0771-A22A-236D-D025518EA688}"/>
              </a:ext>
            </a:extLst>
          </p:cNvPr>
          <p:cNvGraphicFramePr>
            <a:graphicFrameLocks noGrp="1"/>
          </p:cNvGraphicFramePr>
          <p:nvPr/>
        </p:nvGraphicFramePr>
        <p:xfrm>
          <a:off x="-9195544" y="3540467"/>
          <a:ext cx="2800350" cy="299085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28750">
                  <a:extLst>
                    <a:ext uri="{9D8B030D-6E8A-4147-A177-3AD203B41FA5}">
                      <a16:colId xmlns:a16="http://schemas.microsoft.com/office/drawing/2014/main" val="2690623639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194746837"/>
                    </a:ext>
                  </a:extLst>
                </a:gridCol>
              </a:tblGrid>
              <a:tr h="295275">
                <a:tc grid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 panose="02020603050405020304" pitchFamily="18" charset="0"/>
                          <a:cs typeface="Arial"/>
                        </a:rPr>
                        <a:t>Coarse damage</a:t>
                      </a:r>
                      <a:endParaRPr lang="en-US" sz="1200">
                        <a:effectLst/>
                        <a:latin typeface="Times New Roman"/>
                        <a:ea typeface="DengXian" panose="02010600030101010101" pitchFamily="2" charset="-122"/>
                        <a:cs typeface="Ari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6673326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 panose="02020603050405020304" pitchFamily="18" charset="0"/>
                          <a:cs typeface="Arial"/>
                        </a:rPr>
                        <a:t>Feature</a:t>
                      </a:r>
                      <a:endParaRPr lang="en-US" sz="1200">
                        <a:effectLst/>
                        <a:latin typeface="Times New Roman"/>
                        <a:ea typeface="DengXian" panose="02010600030101010101" pitchFamily="2" charset="-122"/>
                        <a:cs typeface="Ari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 panose="02020603050405020304" pitchFamily="18" charset="0"/>
                          <a:cs typeface="Arial"/>
                        </a:rPr>
                        <a:t>Color</a:t>
                      </a:r>
                      <a:endParaRPr lang="en-US" sz="1200">
                        <a:effectLst/>
                        <a:latin typeface="Times New Roman"/>
                        <a:ea typeface="DengXian" panose="02010600030101010101" pitchFamily="2" charset="-122"/>
                        <a:cs typeface="Ari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0759733"/>
                  </a:ext>
                </a:extLst>
              </a:tr>
              <a:tr h="31432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 panose="02020603050405020304" pitchFamily="18" charset="0"/>
                          <a:cs typeface="Arial"/>
                        </a:rPr>
                        <a:t>No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imes New Roman"/>
                        <a:ea typeface="DengXian"/>
                        <a:cs typeface="Ari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FFFFFF"/>
                          </a:solidFill>
                          <a:effectLst/>
                          <a:latin typeface="Times New Roman"/>
                          <a:ea typeface="Times New Roman" panose="02020603050405020304" pitchFamily="18" charset="0"/>
                          <a:cs typeface="Arial"/>
                        </a:rPr>
                        <a:t>Black</a:t>
                      </a:r>
                      <a:endParaRPr lang="en-US" sz="1200">
                        <a:effectLst/>
                        <a:latin typeface="Times New Roman"/>
                        <a:ea typeface="DengXian" panose="02010600030101010101" pitchFamily="2" charset="-122"/>
                        <a:cs typeface="Ari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7171114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 panose="02020603050405020304" pitchFamily="18" charset="0"/>
                          <a:cs typeface="Arial"/>
                        </a:rPr>
                        <a:t>Shadows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imes New Roman"/>
                        <a:ea typeface="DengXian"/>
                        <a:cs typeface="Ari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 panose="02020603050405020304" pitchFamily="18" charset="0"/>
                          <a:cs typeface="Arial"/>
                        </a:rPr>
                        <a:t>Grey</a:t>
                      </a:r>
                      <a:endParaRPr lang="en-US" sz="1200">
                        <a:effectLst/>
                        <a:latin typeface="Times New Roman"/>
                        <a:ea typeface="DengXian" panose="02010600030101010101" pitchFamily="2" charset="-122"/>
                        <a:cs typeface="Ari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8137168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 panose="02020603050405020304" pitchFamily="18" charset="0"/>
                          <a:cs typeface="Arial"/>
                        </a:rPr>
                        <a:t>Dirt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imes New Roman"/>
                        <a:ea typeface="DengXian"/>
                        <a:cs typeface="Ari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 panose="02020603050405020304" pitchFamily="18" charset="0"/>
                          <a:cs typeface="Arial"/>
                        </a:rPr>
                        <a:t>Goldenrod</a:t>
                      </a:r>
                      <a:endParaRPr lang="en-US" sz="1200">
                        <a:effectLst/>
                        <a:latin typeface="Times New Roman"/>
                        <a:ea typeface="DengXian" panose="02010600030101010101" pitchFamily="2" charset="-122"/>
                        <a:cs typeface="Ari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8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7866699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 panose="02020603050405020304" pitchFamily="18" charset="0"/>
                          <a:cs typeface="Arial"/>
                        </a:rPr>
                        <a:t>Vegetative Growth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imes New Roman"/>
                        <a:ea typeface="DengXian"/>
                        <a:cs typeface="Ari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 panose="02020603050405020304" pitchFamily="18" charset="0"/>
                          <a:cs typeface="Arial"/>
                        </a:rPr>
                        <a:t>Spring green</a:t>
                      </a:r>
                      <a:endParaRPr lang="en-US" sz="1200">
                        <a:effectLst/>
                        <a:latin typeface="Times New Roman"/>
                        <a:ea typeface="DengXian" panose="02010600030101010101" pitchFamily="2" charset="-122"/>
                        <a:cs typeface="Ari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192528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 panose="02020603050405020304" pitchFamily="18" charset="0"/>
                          <a:cs typeface="Arial"/>
                        </a:rPr>
                        <a:t>Debris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imes New Roman"/>
                        <a:ea typeface="DengXian"/>
                        <a:cs typeface="Ari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 panose="02020603050405020304" pitchFamily="18" charset="0"/>
                          <a:cs typeface="Arial"/>
                        </a:rPr>
                        <a:t>Fuchsia</a:t>
                      </a:r>
                      <a:endParaRPr lang="en-US" sz="1200">
                        <a:effectLst/>
                        <a:latin typeface="Times New Roman"/>
                        <a:ea typeface="DengXian" panose="02010600030101010101" pitchFamily="2" charset="-122"/>
                        <a:cs typeface="Ari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2A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959284"/>
                  </a:ext>
                </a:extLst>
              </a:tr>
              <a:tr h="31432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 panose="02020603050405020304" pitchFamily="18" charset="0"/>
                          <a:cs typeface="Arial"/>
                        </a:rPr>
                        <a:t>Marks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imes New Roman"/>
                        <a:ea typeface="DengXian"/>
                        <a:cs typeface="Ari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 panose="02020603050405020304" pitchFamily="18" charset="0"/>
                          <a:cs typeface="Arial"/>
                        </a:rPr>
                        <a:t>Purple</a:t>
                      </a:r>
                      <a:endParaRPr lang="en-US" sz="1200">
                        <a:effectLst/>
                        <a:latin typeface="Times New Roman"/>
                        <a:ea typeface="DengXian" panose="02010600030101010101" pitchFamily="2" charset="-122"/>
                        <a:cs typeface="Ari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1884745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 panose="02020603050405020304" pitchFamily="18" charset="0"/>
                          <a:cs typeface="Arial"/>
                        </a:rPr>
                        <a:t>Spelling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imes New Roman"/>
                        <a:ea typeface="DengXian"/>
                        <a:cs typeface="Ari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 panose="02020603050405020304" pitchFamily="18" charset="0"/>
                          <a:cs typeface="Arial"/>
                        </a:rPr>
                        <a:t>Tomato</a:t>
                      </a:r>
                      <a:endParaRPr lang="en-US" sz="1200">
                        <a:effectLst/>
                        <a:latin typeface="Times New Roman"/>
                        <a:ea typeface="DengXian" panose="02010600030101010101" pitchFamily="2" charset="-122"/>
                        <a:cs typeface="Ari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864887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 panose="02020603050405020304" pitchFamily="18" charset="0"/>
                          <a:cs typeface="Arial"/>
                        </a:rPr>
                        <a:t>Voids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imes New Roman"/>
                        <a:ea typeface="DengXian"/>
                        <a:cs typeface="Ari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 panose="02020603050405020304" pitchFamily="18" charset="0"/>
                          <a:cs typeface="Arial"/>
                        </a:rPr>
                        <a:t>Yellow</a:t>
                      </a:r>
                      <a:endParaRPr lang="en-US" sz="1200">
                        <a:effectLst/>
                        <a:latin typeface="Times New Roman"/>
                        <a:ea typeface="DengXian" panose="02010600030101010101" pitchFamily="2" charset="-122"/>
                        <a:cs typeface="Ari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1196685"/>
                  </a:ext>
                </a:extLst>
              </a:tr>
            </a:tbl>
          </a:graphicData>
        </a:graphic>
      </p:graphicFrame>
      <p:pic>
        <p:nvPicPr>
          <p:cNvPr id="18" name="Picture 17" descr="A construction worker on a scaffolding&#10;&#10;Description automatically generated">
            <a:extLst>
              <a:ext uri="{FF2B5EF4-FFF2-40B4-BE49-F238E27FC236}">
                <a16:creationId xmlns:a16="http://schemas.microsoft.com/office/drawing/2014/main" id="{01ED8449-D491-7ABA-6464-F314F2749F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915378" y="2101314"/>
            <a:ext cx="4856671" cy="324484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3581C5F-98BA-BD50-496C-332AC50F8B60}"/>
              </a:ext>
            </a:extLst>
          </p:cNvPr>
          <p:cNvSpPr/>
          <p:nvPr/>
        </p:nvSpPr>
        <p:spPr>
          <a:xfrm>
            <a:off x="-5915379" y="2109776"/>
            <a:ext cx="4856671" cy="3244842"/>
          </a:xfrm>
          <a:prstGeom prst="rect">
            <a:avLst/>
          </a:prstGeom>
          <a:blipFill dpi="0" rotWithShape="1">
            <a:blip r:embed="rId3">
              <a:alphaModFix amt="48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A0FF294-280E-C799-A77D-DDBCD5174FCF}"/>
              </a:ext>
            </a:extLst>
          </p:cNvPr>
          <p:cNvSpPr/>
          <p:nvPr/>
        </p:nvSpPr>
        <p:spPr>
          <a:xfrm>
            <a:off x="-5915379" y="2100482"/>
            <a:ext cx="4856671" cy="3244842"/>
          </a:xfrm>
          <a:prstGeom prst="rect">
            <a:avLst/>
          </a:prstGeom>
          <a:blipFill dpi="0" rotWithShape="1">
            <a:blip r:embed="rId4">
              <a:alphaModFix amt="48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Placeholder 1">
            <a:extLst>
              <a:ext uri="{FF2B5EF4-FFF2-40B4-BE49-F238E27FC236}">
                <a16:creationId xmlns:a16="http://schemas.microsoft.com/office/drawing/2014/main" id="{6AE4B6D2-1F4F-7C5D-0887-1C2BFDE506CE}"/>
              </a:ext>
            </a:extLst>
          </p:cNvPr>
          <p:cNvSpPr txBox="1">
            <a:spLocks/>
          </p:cNvSpPr>
          <p:nvPr/>
        </p:nvSpPr>
        <p:spPr>
          <a:xfrm>
            <a:off x="5030117" y="959480"/>
            <a:ext cx="1937033" cy="51621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i="0" kern="1200">
                <a:solidFill>
                  <a:srgbClr val="C00000"/>
                </a:solidFill>
                <a:latin typeface="Trebuchet MS" panose="020B070302020209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>
                <a:latin typeface="Trebuchet MS"/>
              </a:rPr>
              <a:t>CNN model</a:t>
            </a:r>
            <a:endParaRPr lang="en-US" sz="2400"/>
          </a:p>
          <a:p>
            <a:endParaRPr lang="en-US"/>
          </a:p>
        </p:txBody>
      </p:sp>
      <p:sp>
        <p:nvSpPr>
          <p:cNvPr id="14" name="Text Placeholder 1">
            <a:extLst>
              <a:ext uri="{FF2B5EF4-FFF2-40B4-BE49-F238E27FC236}">
                <a16:creationId xmlns:a16="http://schemas.microsoft.com/office/drawing/2014/main" id="{530EBE45-3D26-7A5C-4996-F7A61777F512}"/>
              </a:ext>
            </a:extLst>
          </p:cNvPr>
          <p:cNvSpPr txBox="1">
            <a:spLocks/>
          </p:cNvSpPr>
          <p:nvPr/>
        </p:nvSpPr>
        <p:spPr>
          <a:xfrm>
            <a:off x="401672" y="1438548"/>
            <a:ext cx="3404588" cy="49739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i="0" kern="1200">
                <a:solidFill>
                  <a:srgbClr val="C00000"/>
                </a:solidFill>
                <a:latin typeface="Trebuchet MS" panose="020B070302020209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Trebuchet MS"/>
              </a:rPr>
              <a:t>ResNet18</a:t>
            </a:r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CA968965-8955-B81E-11E8-43BAA76E5A3F}"/>
              </a:ext>
            </a:extLst>
          </p:cNvPr>
          <p:cNvSpPr txBox="1">
            <a:spLocks/>
          </p:cNvSpPr>
          <p:nvPr/>
        </p:nvSpPr>
        <p:spPr>
          <a:xfrm>
            <a:off x="406112" y="2010584"/>
            <a:ext cx="4916698" cy="333511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Crimson Roman" panose="02000503000000000000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>
                <a:latin typeface="Crimson Roman"/>
              </a:rPr>
              <a:t>Based model for semantic segmentation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>
                <a:solidFill>
                  <a:srgbClr val="000000"/>
                </a:solidFill>
                <a:latin typeface="Crimson Roman"/>
              </a:rPr>
              <a:t>One Conv2D added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>
                <a:latin typeface="Crimson Roman"/>
              </a:rPr>
              <a:t>Mixing both Fine and Coarse damages</a:t>
            </a:r>
            <a:endParaRPr lang="en-US" sz="1800"/>
          </a:p>
          <a:p>
            <a:pPr marL="285750" indent="-285750">
              <a:buChar char="•"/>
            </a:pPr>
            <a:r>
              <a:rPr lang="en-US" sz="1800">
                <a:latin typeface="Crimson Roman"/>
              </a:rPr>
              <a:t>Using 50 epochs</a:t>
            </a:r>
            <a:endParaRPr lang="en-US" sz="1800"/>
          </a:p>
          <a:p>
            <a:pPr marL="285750" indent="-285750">
              <a:buChar char="•"/>
            </a:pPr>
            <a:r>
              <a:rPr lang="en-US" sz="1800">
                <a:latin typeface="Crimson Roman"/>
              </a:rPr>
              <a:t>Image sizes reduced by 214 × 214 pixels</a:t>
            </a:r>
            <a:endParaRPr lang="en-US" sz="1800"/>
          </a:p>
          <a:p>
            <a:pPr marL="285750" indent="-285750">
              <a:buChar char="•"/>
            </a:pPr>
            <a:endParaRPr lang="en-US" sz="1800"/>
          </a:p>
        </p:txBody>
      </p:sp>
      <p:pic>
        <p:nvPicPr>
          <p:cNvPr id="7" name="Picture 6" descr="A collage of images of a building&#10;&#10;Description automatically generated">
            <a:extLst>
              <a:ext uri="{FF2B5EF4-FFF2-40B4-BE49-F238E27FC236}">
                <a16:creationId xmlns:a16="http://schemas.microsoft.com/office/drawing/2014/main" id="{162099AF-67BC-43D8-7C82-E67B659604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2771" y="1941188"/>
            <a:ext cx="6092236" cy="400103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EC67EC3-01EE-2454-29FA-BEEDA1668694}"/>
              </a:ext>
            </a:extLst>
          </p:cNvPr>
          <p:cNvSpPr/>
          <p:nvPr/>
        </p:nvSpPr>
        <p:spPr>
          <a:xfrm>
            <a:off x="5791200" y="2109776"/>
            <a:ext cx="1747520" cy="1735591"/>
          </a:xfrm>
          <a:prstGeom prst="rect">
            <a:avLst/>
          </a:prstGeom>
          <a:blipFill dpi="0" rotWithShape="1">
            <a:blip r:embed="rId6">
              <a:alphaModFix amt="30000"/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36ECCD0-23E7-287A-8222-ACB4CF6A36B0}"/>
              </a:ext>
            </a:extLst>
          </p:cNvPr>
          <p:cNvSpPr/>
          <p:nvPr/>
        </p:nvSpPr>
        <p:spPr>
          <a:xfrm>
            <a:off x="5791200" y="2100482"/>
            <a:ext cx="1747520" cy="1735591"/>
          </a:xfrm>
          <a:prstGeom prst="rect">
            <a:avLst/>
          </a:prstGeom>
          <a:blipFill dpi="0" rotWithShape="1">
            <a:blip r:embed="rId7">
              <a:alphaModFix amt="30000"/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54C7905-3CB0-4596-8FC9-7211EE71A4FB}"/>
              </a:ext>
            </a:extLst>
          </p:cNvPr>
          <p:cNvSpPr/>
          <p:nvPr/>
        </p:nvSpPr>
        <p:spPr>
          <a:xfrm>
            <a:off x="5791200" y="4101969"/>
            <a:ext cx="1747520" cy="1735591"/>
          </a:xfrm>
          <a:prstGeom prst="rect">
            <a:avLst/>
          </a:prstGeom>
          <a:blipFill dpi="0" rotWithShape="1">
            <a:blip r:embed="rId8">
              <a:alphaModFix amt="30000"/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3901C91-2417-2541-6A78-FDC88F207CC7}"/>
              </a:ext>
            </a:extLst>
          </p:cNvPr>
          <p:cNvSpPr/>
          <p:nvPr/>
        </p:nvSpPr>
        <p:spPr>
          <a:xfrm>
            <a:off x="5791200" y="4092675"/>
            <a:ext cx="1747520" cy="1735591"/>
          </a:xfrm>
          <a:prstGeom prst="rect">
            <a:avLst/>
          </a:prstGeom>
          <a:blipFill dpi="0" rotWithShape="1">
            <a:blip r:embed="rId9">
              <a:alphaModFix amt="30000"/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477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3" grpId="0" animBg="1"/>
      <p:bldP spid="1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48453B-3FAD-9631-FCD4-8A340CECF4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-12230455" y="1731094"/>
            <a:ext cx="4916698" cy="139416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buChar char="•"/>
            </a:pPr>
            <a:endParaRPr lang="en-US" sz="1800">
              <a:latin typeface="Crimson Roman"/>
            </a:endParaRPr>
          </a:p>
          <a:p>
            <a:pPr marL="285750" indent="-285750">
              <a:buChar char="•"/>
            </a:pPr>
            <a:endParaRPr lang="en-US"/>
          </a:p>
          <a:p>
            <a:pPr marL="285750" indent="-285750">
              <a:buChar char="•"/>
            </a:pPr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64B0B2B-A37C-A360-D849-3B6DBD311854}"/>
              </a:ext>
            </a:extLst>
          </p:cNvPr>
          <p:cNvSpPr/>
          <p:nvPr/>
        </p:nvSpPr>
        <p:spPr>
          <a:xfrm>
            <a:off x="-428" y="0"/>
            <a:ext cx="12192000" cy="57727"/>
          </a:xfrm>
          <a:prstGeom prst="rect">
            <a:avLst/>
          </a:prstGeom>
          <a:solidFill>
            <a:srgbClr val="C90F2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1FE7E9FD-7ECC-4BF5-33D1-CAE2CF8292F6}"/>
              </a:ext>
            </a:extLst>
          </p:cNvPr>
          <p:cNvSpPr txBox="1">
            <a:spLocks/>
          </p:cNvSpPr>
          <p:nvPr/>
        </p:nvSpPr>
        <p:spPr>
          <a:xfrm>
            <a:off x="5030117" y="959480"/>
            <a:ext cx="1937033" cy="51621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i="0" kern="1200">
                <a:solidFill>
                  <a:srgbClr val="C00000"/>
                </a:solidFill>
                <a:latin typeface="Trebuchet MS" panose="020B070302020209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>
                <a:latin typeface="Trebuchet MS"/>
              </a:rPr>
              <a:t>CNN model</a:t>
            </a:r>
            <a:endParaRPr lang="en-US" sz="2400"/>
          </a:p>
          <a:p>
            <a:endParaRPr lang="en-US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1CC64353-8AAC-1ACB-8303-008BF6F497C0}"/>
              </a:ext>
            </a:extLst>
          </p:cNvPr>
          <p:cNvSpPr txBox="1">
            <a:spLocks/>
          </p:cNvSpPr>
          <p:nvPr/>
        </p:nvSpPr>
        <p:spPr>
          <a:xfrm>
            <a:off x="406112" y="2010584"/>
            <a:ext cx="4916698" cy="333511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Crimson Roman" panose="02000503000000000000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Crimson Roman"/>
              </a:rPr>
              <a:t>First introduced by Chen et al in 2017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Crimson Roman"/>
              </a:rPr>
              <a:t>Encoder-Decoder.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err="1">
                <a:latin typeface="Crimson Roman"/>
              </a:rPr>
              <a:t>Atrous</a:t>
            </a:r>
            <a:r>
              <a:rPr lang="en-US" sz="1800" dirty="0">
                <a:latin typeface="Crimson Roman"/>
              </a:rPr>
              <a:t> Convolution.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Crimson Roman"/>
              </a:rPr>
              <a:t>Spatial Pyramid pooling.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Crimson Roman"/>
              </a:rPr>
              <a:t>Total Parameters = </a:t>
            </a:r>
            <a:r>
              <a:rPr lang="en-US" sz="2000" b="0" i="0" dirty="0">
                <a:solidFill>
                  <a:srgbClr val="FF0000"/>
                </a:solidFill>
                <a:effectLst/>
                <a:latin typeface="Courier New" panose="02070309020205020404" pitchFamily="49" charset="0"/>
              </a:rPr>
              <a:t>39638869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ourier New" panose="02070309020205020404" pitchFamily="49" charset="0"/>
              </a:rPr>
              <a:t>Mean IOU(coco):66.4</a:t>
            </a:r>
            <a:endParaRPr lang="en-US" sz="1800" dirty="0">
              <a:latin typeface="Crimson Roman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Char char="•"/>
            </a:pPr>
            <a:endParaRPr lang="en-US" sz="1800" dirty="0"/>
          </a:p>
        </p:txBody>
      </p:sp>
      <p:pic>
        <p:nvPicPr>
          <p:cNvPr id="9" name="Picture 8" descr="A diagram of a diagram&#10;&#10;Description automatically generated">
            <a:extLst>
              <a:ext uri="{FF2B5EF4-FFF2-40B4-BE49-F238E27FC236}">
                <a16:creationId xmlns:a16="http://schemas.microsoft.com/office/drawing/2014/main" id="{9ABEA577-E14F-6A62-A803-C323C4F1D2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6260" y="2382828"/>
            <a:ext cx="2414507" cy="2091442"/>
          </a:xfrm>
          <a:prstGeom prst="rect">
            <a:avLst/>
          </a:prstGeom>
        </p:spPr>
      </p:pic>
      <p:pic>
        <p:nvPicPr>
          <p:cNvPr id="10" name="Picture 9" descr="A diagram of a block diagram&#10;&#10;Description automatically generated">
            <a:extLst>
              <a:ext uri="{FF2B5EF4-FFF2-40B4-BE49-F238E27FC236}">
                <a16:creationId xmlns:a16="http://schemas.microsoft.com/office/drawing/2014/main" id="{8F194782-1D6B-2592-873B-26DEEE8B25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3015" y="4730922"/>
            <a:ext cx="8708269" cy="1336451"/>
          </a:xfrm>
          <a:prstGeom prst="rect">
            <a:avLst/>
          </a:prstGeom>
        </p:spPr>
      </p:pic>
      <p:pic>
        <p:nvPicPr>
          <p:cNvPr id="11" name="Picture 10" descr="A diagram of a pooling process&#10;&#10;Description automatically generated">
            <a:extLst>
              <a:ext uri="{FF2B5EF4-FFF2-40B4-BE49-F238E27FC236}">
                <a16:creationId xmlns:a16="http://schemas.microsoft.com/office/drawing/2014/main" id="{4F0B2D06-59A8-0E98-4707-89D457EB78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0591" y="1971949"/>
            <a:ext cx="2205106" cy="2502321"/>
          </a:xfrm>
          <a:prstGeom prst="rect">
            <a:avLst/>
          </a:prstGeom>
        </p:spPr>
      </p:pic>
      <p:sp>
        <p:nvSpPr>
          <p:cNvPr id="12" name="Text Placeholder 1">
            <a:extLst>
              <a:ext uri="{FF2B5EF4-FFF2-40B4-BE49-F238E27FC236}">
                <a16:creationId xmlns:a16="http://schemas.microsoft.com/office/drawing/2014/main" id="{D58A0531-16A5-1F2E-593F-D7B8921BE1B5}"/>
              </a:ext>
            </a:extLst>
          </p:cNvPr>
          <p:cNvSpPr txBox="1">
            <a:spLocks/>
          </p:cNvSpPr>
          <p:nvPr/>
        </p:nvSpPr>
        <p:spPr>
          <a:xfrm>
            <a:off x="401672" y="1438548"/>
            <a:ext cx="3404588" cy="49739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i="0" kern="1200">
                <a:solidFill>
                  <a:srgbClr val="C00000"/>
                </a:solidFill>
                <a:latin typeface="Trebuchet MS" panose="020B070302020209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Trebuchet MS"/>
              </a:rPr>
              <a:t>DeepLabV3 ResNet50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3" name="Picture 12" descr="A diagram of a diagram of a small resolution&#10;&#10;Description automatically generated">
            <a:extLst>
              <a:ext uri="{FF2B5EF4-FFF2-40B4-BE49-F238E27FC236}">
                <a16:creationId xmlns:a16="http://schemas.microsoft.com/office/drawing/2014/main" id="{C9EC21C1-ED86-2B8B-63F6-EEB7509EA1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5667" y="2230036"/>
            <a:ext cx="2500024" cy="2159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7002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179FF71-1484-19B7-FCAD-1CDA6ED0CDD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latin typeface="Trebuchet MS"/>
              </a:rPr>
              <a:t>DeepLabV3 ResNet50</a:t>
            </a:r>
            <a:endParaRPr lang="en-US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007E4531-F230-65D0-B07C-DA8D0BAB10D4}"/>
              </a:ext>
            </a:extLst>
          </p:cNvPr>
          <p:cNvSpPr txBox="1">
            <a:spLocks noGrp="1"/>
          </p:cNvSpPr>
          <p:nvPr>
            <p:ph type="body" sz="quarter" idx="11"/>
          </p:nvPr>
        </p:nvSpPr>
        <p:spPr>
          <a:xfrm>
            <a:off x="168345" y="1904495"/>
            <a:ext cx="9032313" cy="4469547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Crimson Roman" panose="02000503000000000000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rgbClr val="FF0000"/>
                </a:solidFill>
                <a:latin typeface="Crimson Roman"/>
              </a:rPr>
              <a:t>Experimentation ( train test split : 80,20</a:t>
            </a:r>
            <a:r>
              <a:rPr lang="en-US" sz="1800">
                <a:solidFill>
                  <a:srgbClr val="FF0000"/>
                </a:solidFill>
                <a:latin typeface="Crimson Roman"/>
              </a:rPr>
              <a:t>).                           </a:t>
            </a:r>
            <a:endParaRPr lang="en-US">
              <a:latin typeface="Crimson Roman"/>
            </a:endParaRPr>
          </a:p>
          <a:p>
            <a:r>
              <a:rPr lang="en-US" sz="1800" dirty="0">
                <a:solidFill>
                  <a:srgbClr val="FF0000"/>
                </a:solidFill>
                <a:latin typeface="Crimson Roman"/>
              </a:rPr>
              <a:t>Hyperparameters: </a:t>
            </a:r>
          </a:p>
          <a:p>
            <a:r>
              <a:rPr lang="en-US" sz="1800" dirty="0">
                <a:latin typeface="Crimson Roman"/>
              </a:rPr>
              <a:t>Image resize : (1024,1024), (512,512)</a:t>
            </a:r>
          </a:p>
          <a:p>
            <a:r>
              <a:rPr lang="en-US" sz="1800" dirty="0">
                <a:latin typeface="Crimson Roman"/>
              </a:rPr>
              <a:t>Batch size = 4, 8, 16</a:t>
            </a:r>
          </a:p>
          <a:p>
            <a:r>
              <a:rPr lang="en-US" sz="1800" dirty="0">
                <a:latin typeface="Crimson Roman"/>
              </a:rPr>
              <a:t>Number of epochs = 1, 10, 16, 100</a:t>
            </a:r>
          </a:p>
          <a:p>
            <a:r>
              <a:rPr lang="en-US" sz="1800" dirty="0">
                <a:latin typeface="Crimson Roman"/>
              </a:rPr>
              <a:t>Learning rate = 0.001, 0.0001</a:t>
            </a:r>
          </a:p>
          <a:p>
            <a:r>
              <a:rPr lang="en-US">
                <a:solidFill>
                  <a:srgbClr val="FF0000"/>
                </a:solidFill>
                <a:latin typeface="Crimson Roman"/>
              </a:rPr>
              <a:t>Loss at the end of 100 epochs(best loss)  = </a:t>
            </a:r>
            <a:r>
              <a:rPr lang="en-US" b="0" i="0">
                <a:solidFill>
                  <a:srgbClr val="FF0000"/>
                </a:solidFill>
                <a:effectLst/>
                <a:latin typeface="Crimson Roman"/>
              </a:rPr>
              <a:t>0.0499</a:t>
            </a:r>
          </a:p>
          <a:p>
            <a:endParaRPr lang="en-US">
              <a:solidFill>
                <a:srgbClr val="FF0000"/>
              </a:solidFill>
              <a:latin typeface="Crimson Roman"/>
            </a:endParaRPr>
          </a:p>
          <a:p>
            <a:r>
              <a:rPr lang="en-US">
                <a:solidFill>
                  <a:srgbClr val="FF0000"/>
                </a:solidFill>
                <a:latin typeface="Crimson Roman"/>
              </a:rPr>
              <a:t>Best Hyperparameters : </a:t>
            </a:r>
          </a:p>
          <a:p>
            <a:r>
              <a:rPr lang="en-US" b="0">
                <a:effectLst/>
                <a:latin typeface="Crimson Roman"/>
              </a:rPr>
              <a:t>Batch size </a:t>
            </a:r>
            <a:r>
              <a:rPr lang="en-US" b="0">
                <a:solidFill>
                  <a:srgbClr val="D4D4D4"/>
                </a:solidFill>
                <a:effectLst/>
                <a:latin typeface="Crimson Roman"/>
              </a:rPr>
              <a:t>= </a:t>
            </a:r>
            <a:r>
              <a:rPr lang="en-US" b="0">
                <a:solidFill>
                  <a:schemeClr val="accent6">
                    <a:lumMod val="50000"/>
                  </a:schemeClr>
                </a:solidFill>
                <a:effectLst/>
                <a:latin typeface="Crimson Roman"/>
              </a:rPr>
              <a:t>16</a:t>
            </a:r>
          </a:p>
          <a:p>
            <a:r>
              <a:rPr lang="en-US" b="0">
                <a:effectLst/>
                <a:latin typeface="Crimson Roman"/>
              </a:rPr>
              <a:t>Learning rate </a:t>
            </a:r>
            <a:r>
              <a:rPr lang="en-US" b="0">
                <a:solidFill>
                  <a:srgbClr val="D4D4D4"/>
                </a:solidFill>
                <a:effectLst/>
                <a:latin typeface="Crimson Roman"/>
              </a:rPr>
              <a:t>= </a:t>
            </a:r>
            <a:r>
              <a:rPr lang="en-US" b="0">
                <a:solidFill>
                  <a:schemeClr val="accent6">
                    <a:lumMod val="50000"/>
                  </a:schemeClr>
                </a:solidFill>
                <a:effectLst/>
                <a:latin typeface="Crimson Roman"/>
              </a:rPr>
              <a:t>0.001</a:t>
            </a:r>
          </a:p>
          <a:p>
            <a:r>
              <a:rPr lang="en-US">
                <a:effectLst/>
                <a:latin typeface="Crimson Roman"/>
              </a:rPr>
              <a:t>Num epochs </a:t>
            </a:r>
            <a:r>
              <a:rPr lang="en-US" b="0">
                <a:solidFill>
                  <a:srgbClr val="D4D4D4"/>
                </a:solidFill>
                <a:effectLst/>
                <a:latin typeface="Crimson Roman"/>
              </a:rPr>
              <a:t>= </a:t>
            </a:r>
            <a:r>
              <a:rPr lang="en-US" b="0">
                <a:solidFill>
                  <a:schemeClr val="accent6">
                    <a:lumMod val="50000"/>
                  </a:schemeClr>
                </a:solidFill>
                <a:effectLst/>
                <a:latin typeface="Crimson Roman"/>
              </a:rPr>
              <a:t>100</a:t>
            </a:r>
          </a:p>
          <a:p>
            <a:r>
              <a:rPr lang="en-US" b="0">
                <a:effectLst/>
                <a:latin typeface="Crimson Roman"/>
              </a:rPr>
              <a:t>Num classes </a:t>
            </a:r>
            <a:r>
              <a:rPr lang="en-US" b="0">
                <a:solidFill>
                  <a:srgbClr val="D4D4D4"/>
                </a:solidFill>
                <a:effectLst/>
                <a:latin typeface="Crimson Roman"/>
              </a:rPr>
              <a:t>= </a:t>
            </a:r>
            <a:r>
              <a:rPr lang="en-US" b="0">
                <a:solidFill>
                  <a:schemeClr val="accent6">
                    <a:lumMod val="50000"/>
                  </a:schemeClr>
                </a:solidFill>
                <a:effectLst/>
                <a:latin typeface="Crimson Roman"/>
              </a:rPr>
              <a:t>8</a:t>
            </a:r>
          </a:p>
          <a:p>
            <a:endParaRPr lang="en-US" b="0" dirty="0">
              <a:solidFill>
                <a:schemeClr val="accent6">
                  <a:lumMod val="50000"/>
                </a:schemeClr>
              </a:solidFill>
              <a:effectLst/>
              <a:latin typeface="Menlo" panose="020B0609030804020204" pitchFamily="49" charset="0"/>
            </a:endParaRPr>
          </a:p>
          <a:p>
            <a:endParaRPr lang="en-US" dirty="0">
              <a:solidFill>
                <a:srgbClr val="FF0000"/>
              </a:solidFill>
            </a:endParaRPr>
          </a:p>
          <a:p>
            <a:pPr marL="285750" indent="-285750">
              <a:buChar char="•"/>
            </a:pPr>
            <a:endParaRPr lang="en-US" sz="1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CDCD61-046F-DF00-1F01-0877DB7DF09F}"/>
              </a:ext>
            </a:extLst>
          </p:cNvPr>
          <p:cNvSpPr txBox="1"/>
          <p:nvPr/>
        </p:nvSpPr>
        <p:spPr>
          <a:xfrm>
            <a:off x="8776252" y="1183377"/>
            <a:ext cx="1709531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endParaRPr lang="en-US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052592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847B803-8F44-60F1-9160-91728F985E5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46379" y="869930"/>
            <a:ext cx="11487150" cy="516212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sz="1800" b="0" dirty="0">
                <a:solidFill>
                  <a:srgbClr val="FF0000"/>
                </a:solidFill>
                <a:latin typeface="Trebuchet MS"/>
              </a:rPr>
              <a:t>Image - Ground truth mask- Predicted mask (Coarse damage) 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7B3125-37CE-2904-4797-77179666FAD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712E12-84A4-28DC-2C84-BDB77A759A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1998" y="1292385"/>
            <a:ext cx="6790313" cy="3417684"/>
          </a:xfrm>
          <a:prstGeom prst="rect">
            <a:avLst/>
          </a:prstGeom>
        </p:spPr>
      </p:pic>
      <p:pic>
        <p:nvPicPr>
          <p:cNvPr id="7" name="Picture 6" descr="A collage of images of a person sitting in a chair&#10;&#10;Description automatically generated">
            <a:extLst>
              <a:ext uri="{FF2B5EF4-FFF2-40B4-BE49-F238E27FC236}">
                <a16:creationId xmlns:a16="http://schemas.microsoft.com/office/drawing/2014/main" id="{8A738076-9368-3343-9928-02C6D8E306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657" y="1446238"/>
            <a:ext cx="5912269" cy="2917953"/>
          </a:xfrm>
          <a:prstGeom prst="rect">
            <a:avLst/>
          </a:prstGeom>
        </p:spPr>
      </p:pic>
      <p:pic>
        <p:nvPicPr>
          <p:cNvPr id="8" name="Picture 7" descr="A green and black background&#10;&#10;Description automatically generated">
            <a:extLst>
              <a:ext uri="{FF2B5EF4-FFF2-40B4-BE49-F238E27FC236}">
                <a16:creationId xmlns:a16="http://schemas.microsoft.com/office/drawing/2014/main" id="{6D01987E-B8D7-2B32-A0CF-EBD63248CB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405" y="4293680"/>
            <a:ext cx="6096000" cy="2032000"/>
          </a:xfrm>
          <a:prstGeom prst="rect">
            <a:avLst/>
          </a:prstGeom>
        </p:spPr>
      </p:pic>
      <p:pic>
        <p:nvPicPr>
          <p:cNvPr id="9" name="Picture 8" descr="A black and red lines on a black background&#10;&#10;Description automatically generated">
            <a:extLst>
              <a:ext uri="{FF2B5EF4-FFF2-40B4-BE49-F238E27FC236}">
                <a16:creationId xmlns:a16="http://schemas.microsoft.com/office/drawing/2014/main" id="{67EAFF93-957F-063C-6392-A7AB50C8EB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4085" y="4488234"/>
            <a:ext cx="5631235" cy="20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4360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94C4811-E5EA-15D8-ABE8-B0BF8815B9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-12234893" y="1183377"/>
            <a:ext cx="1394244" cy="516212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/>
          </a:p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48453B-3FAD-9631-FCD4-8A340CECF4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-12230455" y="1731094"/>
            <a:ext cx="4916698" cy="1394168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sz="1800"/>
          </a:p>
          <a:p>
            <a:pPr marL="285750" indent="-285750">
              <a:buChar char="•"/>
            </a:pPr>
            <a:endParaRPr lang="en-US"/>
          </a:p>
          <a:p>
            <a:pPr marL="285750" indent="-285750">
              <a:buChar char="•"/>
            </a:pPr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64B0B2B-A37C-A360-D849-3B6DBD311854}"/>
              </a:ext>
            </a:extLst>
          </p:cNvPr>
          <p:cNvSpPr/>
          <p:nvPr/>
        </p:nvSpPr>
        <p:spPr>
          <a:xfrm>
            <a:off x="-428" y="0"/>
            <a:ext cx="12192000" cy="57727"/>
          </a:xfrm>
          <a:prstGeom prst="rect">
            <a:avLst/>
          </a:prstGeom>
          <a:solidFill>
            <a:srgbClr val="C90F2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1FE7E9FD-7ECC-4BF5-33D1-CAE2CF8292F6}"/>
              </a:ext>
            </a:extLst>
          </p:cNvPr>
          <p:cNvSpPr txBox="1">
            <a:spLocks/>
          </p:cNvSpPr>
          <p:nvPr/>
        </p:nvSpPr>
        <p:spPr>
          <a:xfrm>
            <a:off x="4606784" y="959480"/>
            <a:ext cx="2981255" cy="51621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i="0" kern="1200">
                <a:solidFill>
                  <a:srgbClr val="C00000"/>
                </a:solidFill>
                <a:latin typeface="Trebuchet MS" panose="020B070302020209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>
                <a:latin typeface="Trebuchet MS"/>
              </a:rPr>
              <a:t>Transformer model</a:t>
            </a:r>
            <a:endParaRPr lang="en-US" sz="2400"/>
          </a:p>
          <a:p>
            <a:endParaRPr lang="en-US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1CC64353-8AAC-1ACB-8303-008BF6F497C0}"/>
              </a:ext>
            </a:extLst>
          </p:cNvPr>
          <p:cNvSpPr txBox="1">
            <a:spLocks/>
          </p:cNvSpPr>
          <p:nvPr/>
        </p:nvSpPr>
        <p:spPr>
          <a:xfrm>
            <a:off x="401672" y="2365203"/>
            <a:ext cx="4205112" cy="238967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Crimson Roman" panose="02000503000000000000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800">
                <a:latin typeface="Crimson Roman"/>
              </a:rPr>
              <a:t>Was proposed in Per-Pixel Classification is Not All You Need for Semantic Segmentation by Bowen Cheng, Alexander G. Schwing, Alexander Kirillov in 2021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800">
                <a:latin typeface="Crimson Roman"/>
              </a:rPr>
              <a:t>52.7 PQ on COCO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800">
                <a:latin typeface="Crimson Roman"/>
              </a:rPr>
              <a:t>55.6 </a:t>
            </a:r>
            <a:r>
              <a:rPr lang="en-US" sz="1800" err="1">
                <a:latin typeface="Crimson Roman"/>
              </a:rPr>
              <a:t>mIoU</a:t>
            </a:r>
            <a:r>
              <a:rPr lang="en-US" sz="1800">
                <a:latin typeface="Crimson Roman"/>
              </a:rPr>
              <a:t> on ADE20K</a:t>
            </a:r>
          </a:p>
        </p:txBody>
      </p:sp>
      <p:sp>
        <p:nvSpPr>
          <p:cNvPr id="12" name="Text Placeholder 1">
            <a:extLst>
              <a:ext uri="{FF2B5EF4-FFF2-40B4-BE49-F238E27FC236}">
                <a16:creationId xmlns:a16="http://schemas.microsoft.com/office/drawing/2014/main" id="{D58A0531-16A5-1F2E-593F-D7B8921BE1B5}"/>
              </a:ext>
            </a:extLst>
          </p:cNvPr>
          <p:cNvSpPr txBox="1">
            <a:spLocks/>
          </p:cNvSpPr>
          <p:nvPr/>
        </p:nvSpPr>
        <p:spPr>
          <a:xfrm>
            <a:off x="401672" y="1438548"/>
            <a:ext cx="3404588" cy="49739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i="0" kern="1200">
                <a:solidFill>
                  <a:srgbClr val="C00000"/>
                </a:solidFill>
                <a:latin typeface="Trebuchet MS" panose="020B070302020209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err="1">
                <a:latin typeface="Trebuchet MS"/>
              </a:rPr>
              <a:t>MaskFormer</a:t>
            </a:r>
            <a:endParaRPr lang="en-US" err="1"/>
          </a:p>
        </p:txBody>
      </p:sp>
      <p:pic>
        <p:nvPicPr>
          <p:cNvPr id="16" name="Picture 15" descr="A diagram of a building&#10;&#10;Description automatically generated">
            <a:extLst>
              <a:ext uri="{FF2B5EF4-FFF2-40B4-BE49-F238E27FC236}">
                <a16:creationId xmlns:a16="http://schemas.microsoft.com/office/drawing/2014/main" id="{70B7D19A-0F48-B34C-792F-A00DEA4575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0330" y="2377445"/>
            <a:ext cx="6487347" cy="1629416"/>
          </a:xfrm>
          <a:prstGeom prst="rect">
            <a:avLst/>
          </a:prstGeom>
        </p:spPr>
      </p:pic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3982D8AF-44A6-2963-03C9-857E420C12A6}"/>
              </a:ext>
            </a:extLst>
          </p:cNvPr>
          <p:cNvSpPr txBox="1">
            <a:spLocks/>
          </p:cNvSpPr>
          <p:nvPr/>
        </p:nvSpPr>
        <p:spPr>
          <a:xfrm>
            <a:off x="5090330" y="4475412"/>
            <a:ext cx="6487734" cy="1651184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Crimson Roman" panose="02000503000000000000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1800">
                <a:latin typeface="Crimson Roman"/>
              </a:rPr>
              <a:t>Per-pixel classification vs. mask classification. </a:t>
            </a:r>
            <a:endParaRPr lang="en-US"/>
          </a:p>
          <a:p>
            <a:pPr algn="just"/>
            <a:r>
              <a:rPr lang="en-US" sz="1800">
                <a:latin typeface="Crimson Roman"/>
              </a:rPr>
              <a:t>(left) Semantic segmentation with </a:t>
            </a:r>
            <a:r>
              <a:rPr lang="en-US" sz="1800" err="1">
                <a:latin typeface="Crimson Roman"/>
              </a:rPr>
              <a:t>perpixel</a:t>
            </a:r>
            <a:r>
              <a:rPr lang="en-US" sz="1800">
                <a:latin typeface="Crimson Roman"/>
              </a:rPr>
              <a:t> classification applies the same classification loss to each location. </a:t>
            </a:r>
            <a:endParaRPr lang="en-US"/>
          </a:p>
          <a:p>
            <a:pPr algn="just"/>
            <a:r>
              <a:rPr lang="en-US" sz="1800">
                <a:latin typeface="Crimson Roman"/>
              </a:rPr>
              <a:t>(right) Mask classification predicts a set of binary masks and assigns a single class to each mask.</a:t>
            </a:r>
            <a:endParaRPr lang="en-US"/>
          </a:p>
          <a:p>
            <a:pPr algn="just"/>
            <a:endParaRPr lang="en-US" sz="1800">
              <a:latin typeface="Crimson Roman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 algn="just">
              <a:buChar char="•"/>
            </a:pPr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42017506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H_Powerpoint Template_1 Red" id="{7DAC7B07-DA80-924B-924C-B92499F8B5BF}" vid="{9334FE1F-D9B3-764F-AD4F-492832A2A295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</TotalTime>
  <Words>915</Words>
  <Application>Microsoft Macintosh PowerPoint</Application>
  <PresentationFormat>Widescreen</PresentationFormat>
  <Paragraphs>287</Paragraphs>
  <Slides>18</Slides>
  <Notes>3</Notes>
  <HiddenSlides>0</HiddenSlides>
  <MMClips>0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32" baseType="lpstr">
      <vt:lpstr>Arial</vt:lpstr>
      <vt:lpstr>Arial,Sans-Serif</vt:lpstr>
      <vt:lpstr>Calibri</vt:lpstr>
      <vt:lpstr>Calibri Light</vt:lpstr>
      <vt:lpstr>Charis SIL</vt:lpstr>
      <vt:lpstr>Courier New</vt:lpstr>
      <vt:lpstr>Crimson Roman</vt:lpstr>
      <vt:lpstr>IBM Plex Mono</vt:lpstr>
      <vt:lpstr>Menlo</vt:lpstr>
      <vt:lpstr>Times New Roman</vt:lpstr>
      <vt:lpstr>Trebuchet MS</vt:lpstr>
      <vt:lpstr>office theme</vt:lpstr>
      <vt:lpstr>Office Theme</vt:lpstr>
      <vt:lpstr>Document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Ravichandran, Sujitha</cp:lastModifiedBy>
  <cp:revision>3</cp:revision>
  <dcterms:created xsi:type="dcterms:W3CDTF">2023-12-06T18:59:00Z</dcterms:created>
  <dcterms:modified xsi:type="dcterms:W3CDTF">2023-12-07T21:02:36Z</dcterms:modified>
</cp:coreProperties>
</file>